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393" r:id="rId2"/>
    <p:sldId id="256" r:id="rId3"/>
    <p:sldId id="257" r:id="rId4"/>
    <p:sldId id="293" r:id="rId5"/>
    <p:sldId id="294" r:id="rId6"/>
    <p:sldId id="295" r:id="rId7"/>
    <p:sldId id="367" r:id="rId8"/>
    <p:sldId id="378" r:id="rId9"/>
    <p:sldId id="380" r:id="rId10"/>
    <p:sldId id="296" r:id="rId11"/>
    <p:sldId id="368" r:id="rId12"/>
    <p:sldId id="381" r:id="rId13"/>
    <p:sldId id="369" r:id="rId14"/>
    <p:sldId id="382" r:id="rId15"/>
    <p:sldId id="370" r:id="rId16"/>
    <p:sldId id="297" r:id="rId17"/>
    <p:sldId id="298" r:id="rId18"/>
    <p:sldId id="371" r:id="rId19"/>
    <p:sldId id="373" r:id="rId20"/>
    <p:sldId id="383" r:id="rId21"/>
    <p:sldId id="372" r:id="rId22"/>
    <p:sldId id="384" r:id="rId23"/>
    <p:sldId id="299" r:id="rId24"/>
    <p:sldId id="374" r:id="rId25"/>
    <p:sldId id="375" r:id="rId26"/>
    <p:sldId id="385" r:id="rId27"/>
    <p:sldId id="386" r:id="rId28"/>
    <p:sldId id="300" r:id="rId29"/>
    <p:sldId id="301" r:id="rId30"/>
    <p:sldId id="376" r:id="rId31"/>
    <p:sldId id="387" r:id="rId32"/>
    <p:sldId id="302" r:id="rId33"/>
    <p:sldId id="303" r:id="rId34"/>
    <p:sldId id="306" r:id="rId35"/>
    <p:sldId id="304" r:id="rId36"/>
    <p:sldId id="388" r:id="rId37"/>
    <p:sldId id="305" r:id="rId38"/>
    <p:sldId id="389" r:id="rId39"/>
    <p:sldId id="307" r:id="rId40"/>
    <p:sldId id="390" r:id="rId41"/>
    <p:sldId id="308" r:id="rId42"/>
    <p:sldId id="309" r:id="rId43"/>
    <p:sldId id="310" r:id="rId44"/>
    <p:sldId id="316" r:id="rId45"/>
    <p:sldId id="311" r:id="rId46"/>
    <p:sldId id="317" r:id="rId47"/>
    <p:sldId id="312" r:id="rId48"/>
    <p:sldId id="313" r:id="rId49"/>
    <p:sldId id="314" r:id="rId50"/>
    <p:sldId id="318" r:id="rId51"/>
    <p:sldId id="319" r:id="rId52"/>
    <p:sldId id="320" r:id="rId53"/>
    <p:sldId id="391" r:id="rId54"/>
    <p:sldId id="321" r:id="rId55"/>
    <p:sldId id="322" r:id="rId56"/>
    <p:sldId id="323" r:id="rId57"/>
    <p:sldId id="324" r:id="rId58"/>
    <p:sldId id="325" r:id="rId59"/>
    <p:sldId id="326" r:id="rId60"/>
    <p:sldId id="327" r:id="rId61"/>
    <p:sldId id="328" r:id="rId62"/>
    <p:sldId id="329" r:id="rId63"/>
    <p:sldId id="330" r:id="rId64"/>
    <p:sldId id="333" r:id="rId65"/>
    <p:sldId id="331" r:id="rId66"/>
    <p:sldId id="392" r:id="rId67"/>
    <p:sldId id="332" r:id="rId68"/>
    <p:sldId id="395"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1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94"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31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23A1CC3-2375-41D4-9E03-427CAF2A4C1A}" type="datetimeFigureOut">
              <a:rPr lang="en-US" smtClean="0"/>
              <a:t>6/14/2021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0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92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439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31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3100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7988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39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42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3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6/14/2021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57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6/14/2021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44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6/14/2021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80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6/14/2021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1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6/14/2021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54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6/14/2021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59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6/14/2021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38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E451C3-0FF4-47C4-B829-773ADF60F88C}" type="datetimeFigureOut">
              <a:rPr lang="en-US" smtClean="0"/>
              <a:t>6/14/2021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936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175374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20032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But the anthropologist Margaret Mead is instructive for our purposes. </a:t>
            </a:r>
            <a:endParaRPr lang="en-US" sz="2400" dirty="0" smtClean="0"/>
          </a:p>
        </p:txBody>
      </p:sp>
    </p:spTree>
    <p:extLst>
      <p:ext uri="{BB962C8B-B14F-4D97-AF65-F5344CB8AC3E}">
        <p14:creationId xmlns:p14="http://schemas.microsoft.com/office/powerpoint/2010/main" val="39004390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And so discipline will be an expression of love. </a:t>
            </a:r>
            <a:endParaRPr lang="en-US" sz="2400" dirty="0" smtClean="0"/>
          </a:p>
          <a:p>
            <a:r>
              <a:rPr lang="en-US" sz="2400" dirty="0"/>
              <a:t>	</a:t>
            </a:r>
            <a:r>
              <a:rPr lang="en-US" sz="2400" dirty="0" smtClean="0"/>
              <a:t>Tripp </a:t>
            </a:r>
            <a:r>
              <a:rPr lang="en-US" sz="2400" dirty="0"/>
              <a:t>mention’s overhearing a conversation at a pastor’s conference. </a:t>
            </a:r>
            <a:endParaRPr lang="en-US" sz="2400" dirty="0" smtClean="0"/>
          </a:p>
          <a:p>
            <a:r>
              <a:rPr lang="en-US" sz="2400" dirty="0"/>
              <a:t>	</a:t>
            </a:r>
            <a:r>
              <a:rPr lang="en-US" sz="2400" dirty="0" smtClean="0"/>
              <a:t>One </a:t>
            </a:r>
            <a:r>
              <a:rPr lang="en-US" sz="2400" dirty="0"/>
              <a:t>pastor explained that he was the disciplinarian in the home, while the wife was more loving. </a:t>
            </a:r>
            <a:endParaRPr lang="en-US" sz="2400" dirty="0" smtClean="0"/>
          </a:p>
          <a:p>
            <a:r>
              <a:rPr lang="en-US" sz="2400" dirty="0"/>
              <a:t>	</a:t>
            </a:r>
            <a:r>
              <a:rPr lang="en-US" sz="2400" dirty="0" smtClean="0"/>
              <a:t>Another </a:t>
            </a:r>
            <a:r>
              <a:rPr lang="en-US" sz="2400" dirty="0"/>
              <a:t>suggested that they needed to strike a balance between love and discipline.  </a:t>
            </a:r>
          </a:p>
          <a:p>
            <a:r>
              <a:rPr lang="en-US" sz="2400" dirty="0"/>
              <a:t>	But this surely misses the point. </a:t>
            </a:r>
            <a:endParaRPr lang="en-US" sz="2400" dirty="0" smtClean="0"/>
          </a:p>
          <a:p>
            <a:r>
              <a:rPr lang="en-US" sz="2400" dirty="0"/>
              <a:t>	</a:t>
            </a:r>
            <a:r>
              <a:rPr lang="en-US" sz="2400" dirty="0" smtClean="0"/>
              <a:t>Discipline </a:t>
            </a:r>
            <a:r>
              <a:rPr lang="en-US" sz="2400" dirty="0"/>
              <a:t>IS an expression of love. </a:t>
            </a:r>
            <a:endParaRPr lang="en-US" sz="2400" dirty="0" smtClean="0"/>
          </a:p>
          <a:p>
            <a:r>
              <a:rPr lang="en-US" sz="2400" dirty="0"/>
              <a:t>	</a:t>
            </a:r>
            <a:r>
              <a:rPr lang="en-US" sz="2400" dirty="0" smtClean="0"/>
              <a:t>Tripp </a:t>
            </a:r>
            <a:r>
              <a:rPr lang="en-US" sz="2400" dirty="0"/>
              <a:t>reminds us of Proverbs 3:12: </a:t>
            </a:r>
            <a:r>
              <a:rPr lang="en-US" sz="2400" i="1" dirty="0"/>
              <a:t>“for the LORD reproves him whom he loves, as a father the son in whom he delights.”</a:t>
            </a:r>
            <a:r>
              <a:rPr lang="en-US" sz="2400" dirty="0"/>
              <a:t>  </a:t>
            </a:r>
            <a:endParaRPr lang="en-US" sz="2400" dirty="0" smtClean="0"/>
          </a:p>
          <a:p>
            <a:r>
              <a:rPr lang="en-US" sz="2400" dirty="0"/>
              <a:t>	</a:t>
            </a:r>
            <a:r>
              <a:rPr lang="en-US" sz="2400" dirty="0" smtClean="0"/>
              <a:t>And </a:t>
            </a:r>
            <a:r>
              <a:rPr lang="en-US" sz="2400" dirty="0"/>
              <a:t>Proverbs 13:24: </a:t>
            </a:r>
            <a:r>
              <a:rPr lang="en-US" sz="2400" i="1" dirty="0"/>
              <a:t>“Whoever spares the rod hates his son, but he who loves him is diligent to discipline him.”</a:t>
            </a:r>
            <a:r>
              <a:rPr lang="en-US" sz="2400" dirty="0"/>
              <a:t>  </a:t>
            </a:r>
          </a:p>
        </p:txBody>
      </p:sp>
    </p:spTree>
    <p:extLst>
      <p:ext uri="{BB962C8B-B14F-4D97-AF65-F5344CB8AC3E}">
        <p14:creationId xmlns:p14="http://schemas.microsoft.com/office/powerpoint/2010/main" val="11230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93351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03" y="419455"/>
            <a:ext cx="2143125" cy="2143125"/>
          </a:xfrm>
          <a:prstGeom prst="rect">
            <a:avLst/>
          </a:prstGeom>
        </p:spPr>
      </p:pic>
      <p:pic>
        <p:nvPicPr>
          <p:cNvPr id="3" name="Picture 2"/>
          <p:cNvPicPr>
            <a:picLocks noChangeAspect="1"/>
          </p:cNvPicPr>
          <p:nvPr/>
        </p:nvPicPr>
        <p:blipFill>
          <a:blip r:embed="rId3"/>
          <a:stretch>
            <a:fillRect/>
          </a:stretch>
        </p:blipFill>
        <p:spPr>
          <a:xfrm>
            <a:off x="2845009" y="1273363"/>
            <a:ext cx="1933575" cy="2371725"/>
          </a:xfrm>
          <a:prstGeom prst="rect">
            <a:avLst/>
          </a:prstGeom>
        </p:spPr>
      </p:pic>
      <p:pic>
        <p:nvPicPr>
          <p:cNvPr id="4" name="Picture 3"/>
          <p:cNvPicPr>
            <a:picLocks noChangeAspect="1"/>
          </p:cNvPicPr>
          <p:nvPr/>
        </p:nvPicPr>
        <p:blipFill>
          <a:blip r:embed="rId4"/>
          <a:stretch>
            <a:fillRect/>
          </a:stretch>
        </p:blipFill>
        <p:spPr>
          <a:xfrm>
            <a:off x="5123565" y="2125850"/>
            <a:ext cx="1685925" cy="2714625"/>
          </a:xfrm>
          <a:prstGeom prst="rect">
            <a:avLst/>
          </a:prstGeom>
        </p:spPr>
      </p:pic>
      <p:pic>
        <p:nvPicPr>
          <p:cNvPr id="5" name="Picture 4"/>
          <p:cNvPicPr>
            <a:picLocks noChangeAspect="1"/>
          </p:cNvPicPr>
          <p:nvPr/>
        </p:nvPicPr>
        <p:blipFill>
          <a:blip r:embed="rId5"/>
          <a:stretch>
            <a:fillRect/>
          </a:stretch>
        </p:blipFill>
        <p:spPr>
          <a:xfrm>
            <a:off x="7354719" y="2802695"/>
            <a:ext cx="1933575" cy="2371725"/>
          </a:xfrm>
          <a:prstGeom prst="rect">
            <a:avLst/>
          </a:prstGeom>
        </p:spPr>
      </p:pic>
      <p:pic>
        <p:nvPicPr>
          <p:cNvPr id="6" name="Picture 5"/>
          <p:cNvPicPr>
            <a:picLocks noChangeAspect="1"/>
          </p:cNvPicPr>
          <p:nvPr/>
        </p:nvPicPr>
        <p:blipFill>
          <a:blip r:embed="rId6"/>
          <a:stretch>
            <a:fillRect/>
          </a:stretch>
        </p:blipFill>
        <p:spPr>
          <a:xfrm>
            <a:off x="9833523" y="3645088"/>
            <a:ext cx="1914525" cy="2390775"/>
          </a:xfrm>
          <a:prstGeom prst="rect">
            <a:avLst/>
          </a:prstGeom>
        </p:spPr>
      </p:pic>
    </p:spTree>
    <p:extLst>
      <p:ext uri="{BB962C8B-B14F-4D97-AF65-F5344CB8AC3E}">
        <p14:creationId xmlns:p14="http://schemas.microsoft.com/office/powerpoint/2010/main" val="28766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56966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smtClean="0"/>
              <a:t>	Mead </a:t>
            </a:r>
            <a:r>
              <a:rPr lang="en-US" sz="2400" dirty="0"/>
              <a:t>went off to the tropical island of Samoa and did about a half a year of part-time research in which she clearly fabricated her findings. </a:t>
            </a:r>
            <a:endParaRPr lang="en-US" sz="2400" dirty="0" smtClean="0"/>
          </a:p>
        </p:txBody>
      </p:sp>
    </p:spTree>
    <p:extLst>
      <p:ext uri="{BB962C8B-B14F-4D97-AF65-F5344CB8AC3E}">
        <p14:creationId xmlns:p14="http://schemas.microsoft.com/office/powerpoint/2010/main" val="30423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278" y="323849"/>
            <a:ext cx="3711338" cy="5290631"/>
          </a:xfrm>
          <a:prstGeom prst="rect">
            <a:avLst/>
          </a:prstGeom>
        </p:spPr>
      </p:pic>
      <p:pic>
        <p:nvPicPr>
          <p:cNvPr id="3" name="Picture 2"/>
          <p:cNvPicPr>
            <a:picLocks noChangeAspect="1"/>
          </p:cNvPicPr>
          <p:nvPr/>
        </p:nvPicPr>
        <p:blipFill>
          <a:blip r:embed="rId3"/>
          <a:stretch>
            <a:fillRect/>
          </a:stretch>
        </p:blipFill>
        <p:spPr>
          <a:xfrm>
            <a:off x="6222666" y="633270"/>
            <a:ext cx="3426299" cy="5690807"/>
          </a:xfrm>
          <a:prstGeom prst="rect">
            <a:avLst/>
          </a:prstGeom>
        </p:spPr>
      </p:pic>
    </p:spTree>
    <p:extLst>
      <p:ext uri="{BB962C8B-B14F-4D97-AF65-F5344CB8AC3E}">
        <p14:creationId xmlns:p14="http://schemas.microsoft.com/office/powerpoint/2010/main" val="11123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93899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smtClean="0"/>
              <a:t>	A </a:t>
            </a:r>
            <a:r>
              <a:rPr lang="en-US" sz="2400" dirty="0"/>
              <a:t>later researcher, Derek Freeman, spent years re-doing her research and found that almost all of her conclusions were the opposite of what </a:t>
            </a:r>
            <a:r>
              <a:rPr lang="en-US" sz="2400" dirty="0" smtClean="0"/>
              <a:t>was in fact, the documented, demonstrable truth. </a:t>
            </a:r>
            <a:endParaRPr lang="en-US" sz="2400" dirty="0"/>
          </a:p>
        </p:txBody>
      </p:sp>
    </p:spTree>
    <p:extLst>
      <p:ext uri="{BB962C8B-B14F-4D97-AF65-F5344CB8AC3E}">
        <p14:creationId xmlns:p14="http://schemas.microsoft.com/office/powerpoint/2010/main" val="362221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643" y="842536"/>
            <a:ext cx="3702168" cy="3702168"/>
          </a:xfrm>
          <a:prstGeom prst="rect">
            <a:avLst/>
          </a:prstGeom>
        </p:spPr>
      </p:pic>
      <p:pic>
        <p:nvPicPr>
          <p:cNvPr id="3" name="Picture 2"/>
          <p:cNvPicPr>
            <a:picLocks noChangeAspect="1"/>
          </p:cNvPicPr>
          <p:nvPr/>
        </p:nvPicPr>
        <p:blipFill>
          <a:blip r:embed="rId3"/>
          <a:stretch>
            <a:fillRect/>
          </a:stretch>
        </p:blipFill>
        <p:spPr>
          <a:xfrm>
            <a:off x="5192403" y="1578164"/>
            <a:ext cx="2423047" cy="3608233"/>
          </a:xfrm>
          <a:prstGeom prst="rect">
            <a:avLst/>
          </a:prstGeom>
        </p:spPr>
      </p:pic>
      <p:pic>
        <p:nvPicPr>
          <p:cNvPr id="4" name="Picture 3"/>
          <p:cNvPicPr>
            <a:picLocks noChangeAspect="1"/>
          </p:cNvPicPr>
          <p:nvPr/>
        </p:nvPicPr>
        <p:blipFill>
          <a:blip r:embed="rId4"/>
          <a:stretch>
            <a:fillRect/>
          </a:stretch>
        </p:blipFill>
        <p:spPr>
          <a:xfrm>
            <a:off x="8379584" y="2195797"/>
            <a:ext cx="2388500" cy="3681721"/>
          </a:xfrm>
          <a:prstGeom prst="rect">
            <a:avLst/>
          </a:prstGeom>
        </p:spPr>
      </p:pic>
    </p:spTree>
    <p:extLst>
      <p:ext uri="{BB962C8B-B14F-4D97-AF65-F5344CB8AC3E}">
        <p14:creationId xmlns:p14="http://schemas.microsoft.com/office/powerpoint/2010/main" val="29248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what did </a:t>
            </a:r>
            <a:r>
              <a:rPr lang="en-US" sz="2400" dirty="0" smtClean="0"/>
              <a:t>Margaret Mead </a:t>
            </a:r>
            <a:r>
              <a:rPr lang="en-US" sz="2400" dirty="0"/>
              <a:t>supposedly find? </a:t>
            </a:r>
            <a:endParaRPr lang="en-US" sz="2400" dirty="0"/>
          </a:p>
          <a:p>
            <a:r>
              <a:rPr lang="en-US" sz="2400" dirty="0" smtClean="0"/>
              <a:t>	Free </a:t>
            </a:r>
            <a:r>
              <a:rPr lang="en-US" sz="2400" dirty="0"/>
              <a:t>love among adolescents who were cavorting every night on the beach with new partners, no restraints, and living in a culture with no crime, no jealousy, totally open marriages, no disciplining of children, and little structure to the family. </a:t>
            </a:r>
            <a:endParaRPr lang="en-US" sz="2400" dirty="0" smtClean="0"/>
          </a:p>
          <a:p>
            <a:r>
              <a:rPr lang="en-US" sz="2400" dirty="0"/>
              <a:t>	</a:t>
            </a:r>
            <a:r>
              <a:rPr lang="en-US" sz="2400" dirty="0" smtClean="0"/>
              <a:t>Why</a:t>
            </a:r>
            <a:r>
              <a:rPr lang="en-US" sz="2400" dirty="0"/>
              <a:t>, children didn’t even know who their own mothers were, but just responded to whatever woman offered care. </a:t>
            </a:r>
            <a:endParaRPr lang="en-US" sz="2400" dirty="0" smtClean="0"/>
          </a:p>
          <a:p>
            <a:r>
              <a:rPr lang="en-US" sz="2400" dirty="0"/>
              <a:t>	</a:t>
            </a:r>
            <a:r>
              <a:rPr lang="en-US" sz="2400" dirty="0" smtClean="0"/>
              <a:t>Sounds </a:t>
            </a:r>
            <a:r>
              <a:rPr lang="en-US" sz="2400" dirty="0"/>
              <a:t>too good to be true? It was too good to be true. It was all made up</a:t>
            </a:r>
            <a:r>
              <a:rPr lang="en-US" sz="2400" dirty="0" smtClean="0"/>
              <a:t>.</a:t>
            </a:r>
          </a:p>
          <a:p>
            <a:r>
              <a:rPr lang="en-US" sz="2400" dirty="0"/>
              <a:t>	</a:t>
            </a:r>
            <a:r>
              <a:rPr lang="en-US" sz="2400" dirty="0" smtClean="0"/>
              <a:t>When she was later confronted with the fact that there were virtually no unwed pregnancies in Samoa at that time, Mead lamely explained that such promiscuous behavior must have created a natural form of birth control. (For the first and only time in human history!)</a:t>
            </a:r>
          </a:p>
          <a:p>
            <a:endParaRPr lang="en-US" sz="2400" dirty="0"/>
          </a:p>
        </p:txBody>
      </p:sp>
    </p:spTree>
    <p:extLst>
      <p:ext uri="{BB962C8B-B14F-4D97-AF65-F5344CB8AC3E}">
        <p14:creationId xmlns:p14="http://schemas.microsoft.com/office/powerpoint/2010/main" val="103922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20032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About that time there </a:t>
            </a:r>
            <a:r>
              <a:rPr lang="en-US" sz="2400" dirty="0"/>
              <a:t>was a pediatrician named Dr. </a:t>
            </a:r>
            <a:r>
              <a:rPr lang="en-US" sz="2400" dirty="0" smtClean="0"/>
              <a:t>Benjamin Spock.</a:t>
            </a:r>
            <a:endParaRPr lang="en-US" sz="2400" dirty="0"/>
          </a:p>
        </p:txBody>
      </p:sp>
    </p:spTree>
    <p:extLst>
      <p:ext uri="{BB962C8B-B14F-4D97-AF65-F5344CB8AC3E}">
        <p14:creationId xmlns:p14="http://schemas.microsoft.com/office/powerpoint/2010/main" val="379900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0766" y="-2163"/>
            <a:ext cx="9182637" cy="6851660"/>
          </a:xfrm>
          <a:prstGeom prst="rect">
            <a:avLst/>
          </a:prstGeom>
        </p:spPr>
      </p:pic>
    </p:spTree>
    <p:extLst>
      <p:ext uri="{BB962C8B-B14F-4D97-AF65-F5344CB8AC3E}">
        <p14:creationId xmlns:p14="http://schemas.microsoft.com/office/powerpoint/2010/main" val="285091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708" y="1198"/>
            <a:ext cx="9154184" cy="6856802"/>
          </a:xfrm>
          <a:prstGeom prst="rect">
            <a:avLst/>
          </a:prstGeom>
        </p:spPr>
      </p:pic>
    </p:spTree>
    <p:extLst>
      <p:ext uri="{BB962C8B-B14F-4D97-AF65-F5344CB8AC3E}">
        <p14:creationId xmlns:p14="http://schemas.microsoft.com/office/powerpoint/2010/main" val="118716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890133"/>
          </a:xfrm>
        </p:spPr>
        <p:txBody>
          <a:bodyPr/>
          <a:lstStyle/>
          <a:p>
            <a:r>
              <a:rPr lang="en-US" dirty="0" smtClean="0"/>
              <a:t>SHEPHERDING A </a:t>
            </a:r>
            <a:br>
              <a:rPr lang="en-US" dirty="0" smtClean="0"/>
            </a:br>
            <a:r>
              <a:rPr lang="en-US" dirty="0" smtClean="0"/>
              <a:t>CHILD’S HEART</a:t>
            </a:r>
            <a:endParaRPr lang="en-US" dirty="0"/>
          </a:p>
        </p:txBody>
      </p:sp>
      <p:sp>
        <p:nvSpPr>
          <p:cNvPr id="3" name="Subtitle 2"/>
          <p:cNvSpPr>
            <a:spLocks noGrp="1"/>
          </p:cNvSpPr>
          <p:nvPr>
            <p:ph type="subTitle" idx="1"/>
          </p:nvPr>
        </p:nvSpPr>
        <p:spPr>
          <a:xfrm>
            <a:off x="684212" y="2910469"/>
            <a:ext cx="6400800" cy="3512634"/>
          </a:xfrm>
        </p:spPr>
        <p:txBody>
          <a:bodyPr>
            <a:normAutofit/>
          </a:bodyPr>
          <a:lstStyle/>
          <a:p>
            <a:r>
              <a:rPr lang="en-US" sz="2800" dirty="0" smtClean="0"/>
              <a:t>Part One: </a:t>
            </a:r>
          </a:p>
          <a:p>
            <a:r>
              <a:rPr lang="en-US" sz="2800" dirty="0"/>
              <a:t>	</a:t>
            </a:r>
            <a:r>
              <a:rPr lang="en-US" sz="2800" dirty="0" smtClean="0"/>
              <a:t>The Heart of the Matter</a:t>
            </a:r>
          </a:p>
          <a:p>
            <a:r>
              <a:rPr lang="en-US" sz="2800" dirty="0"/>
              <a:t>	</a:t>
            </a:r>
            <a:r>
              <a:rPr lang="en-US" sz="2800" dirty="0" smtClean="0"/>
              <a:t>Shaping Influences</a:t>
            </a:r>
          </a:p>
          <a:p>
            <a:r>
              <a:rPr lang="en-US" sz="2800" dirty="0"/>
              <a:t>	</a:t>
            </a:r>
            <a:r>
              <a:rPr lang="en-US" sz="2800" dirty="0" smtClean="0"/>
              <a:t>Godward Orientation</a:t>
            </a:r>
          </a:p>
          <a:p>
            <a:r>
              <a:rPr lang="en-US" sz="2800" dirty="0"/>
              <a:t>	</a:t>
            </a:r>
            <a:r>
              <a:rPr lang="en-US" sz="2800" dirty="0" smtClean="0"/>
              <a:t>Authority Under God</a:t>
            </a:r>
            <a:endParaRPr lang="en-US" sz="2800" dirty="0"/>
          </a:p>
        </p:txBody>
      </p:sp>
    </p:spTree>
    <p:extLst>
      <p:ext uri="{BB962C8B-B14F-4D97-AF65-F5344CB8AC3E}">
        <p14:creationId xmlns:p14="http://schemas.microsoft.com/office/powerpoint/2010/main" val="5265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Spock believed </a:t>
            </a:r>
            <a:r>
              <a:rPr lang="en-US" sz="2400" dirty="0"/>
              <a:t>everything Margaret Mead </a:t>
            </a:r>
            <a:r>
              <a:rPr lang="en-US" sz="2400" dirty="0" smtClean="0"/>
              <a:t>had written. </a:t>
            </a:r>
          </a:p>
          <a:p>
            <a:r>
              <a:rPr lang="en-US" sz="2400" dirty="0"/>
              <a:t>	</a:t>
            </a:r>
            <a:r>
              <a:rPr lang="en-US" sz="2400" dirty="0" smtClean="0"/>
              <a:t>He </a:t>
            </a:r>
            <a:r>
              <a:rPr lang="en-US" sz="2400" dirty="0"/>
              <a:t>became famous himself as guru for child rearing in this hands-off, “</a:t>
            </a:r>
            <a:r>
              <a:rPr lang="en-US" sz="2400" dirty="0" smtClean="0"/>
              <a:t>let-children-do-as-they-please-for-they-will-always-get-it-right</a:t>
            </a:r>
            <a:r>
              <a:rPr lang="en-US" sz="2400" dirty="0"/>
              <a:t>” method of child raising, and he became the leading light in this field </a:t>
            </a:r>
            <a:r>
              <a:rPr lang="en-US" sz="2400" dirty="0" smtClean="0"/>
              <a:t>for a whole </a:t>
            </a:r>
            <a:r>
              <a:rPr lang="en-US" sz="2400" dirty="0"/>
              <a:t>generation. </a:t>
            </a:r>
            <a:endParaRPr lang="en-US" sz="2400" dirty="0" smtClean="0"/>
          </a:p>
        </p:txBody>
      </p:sp>
    </p:spTree>
    <p:extLst>
      <p:ext uri="{BB962C8B-B14F-4D97-AF65-F5344CB8AC3E}">
        <p14:creationId xmlns:p14="http://schemas.microsoft.com/office/powerpoint/2010/main" val="3080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84859" y="-49518"/>
            <a:ext cx="4594001" cy="6866034"/>
          </a:xfrm>
          <a:prstGeom prst="rect">
            <a:avLst/>
          </a:prstGeom>
        </p:spPr>
      </p:pic>
      <p:pic>
        <p:nvPicPr>
          <p:cNvPr id="3" name="Picture 2"/>
          <p:cNvPicPr>
            <a:picLocks noChangeAspect="1"/>
          </p:cNvPicPr>
          <p:nvPr/>
        </p:nvPicPr>
        <p:blipFill>
          <a:blip r:embed="rId3"/>
          <a:stretch>
            <a:fillRect/>
          </a:stretch>
        </p:blipFill>
        <p:spPr>
          <a:xfrm>
            <a:off x="1053986" y="-1"/>
            <a:ext cx="3865743" cy="6816517"/>
          </a:xfrm>
          <a:prstGeom prst="rect">
            <a:avLst/>
          </a:prstGeom>
        </p:spPr>
      </p:pic>
    </p:spTree>
    <p:extLst>
      <p:ext uri="{BB962C8B-B14F-4D97-AF65-F5344CB8AC3E}">
        <p14:creationId xmlns:p14="http://schemas.microsoft.com/office/powerpoint/2010/main" val="1745127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My </a:t>
            </a:r>
            <a:r>
              <a:rPr lang="en-US" sz="2400" dirty="0"/>
              <a:t>parents were of the generation trained by Dr. Spock, who based everything on Margaret Mead’s fictional findings. </a:t>
            </a:r>
            <a:endParaRPr lang="en-US" sz="2400" dirty="0" smtClean="0"/>
          </a:p>
          <a:p>
            <a:r>
              <a:rPr lang="en-US" sz="2400" dirty="0"/>
              <a:t>	</a:t>
            </a:r>
            <a:r>
              <a:rPr lang="en-US" sz="2400" dirty="0" smtClean="0"/>
              <a:t>Mead </a:t>
            </a:r>
            <a:r>
              <a:rPr lang="en-US" sz="2400" dirty="0"/>
              <a:t>was so pleased with his work that she chose him as her personal pediatrician. </a:t>
            </a:r>
            <a:endParaRPr lang="en-US" sz="2400" dirty="0" smtClean="0"/>
          </a:p>
          <a:p>
            <a:r>
              <a:rPr lang="en-US" sz="2400" dirty="0"/>
              <a:t>	</a:t>
            </a:r>
            <a:r>
              <a:rPr lang="en-US" sz="2400" dirty="0" smtClean="0"/>
              <a:t>Full </a:t>
            </a:r>
            <a:r>
              <a:rPr lang="en-US" sz="2400" dirty="0"/>
              <a:t>circle. </a:t>
            </a:r>
            <a:endParaRPr lang="en-US" sz="2400" dirty="0" smtClean="0"/>
          </a:p>
          <a:p>
            <a:r>
              <a:rPr lang="en-US" sz="2400" dirty="0"/>
              <a:t>	</a:t>
            </a:r>
            <a:r>
              <a:rPr lang="en-US" sz="2400" dirty="0" smtClean="0"/>
              <a:t>The </a:t>
            </a:r>
            <a:r>
              <a:rPr lang="en-US" sz="2400" dirty="0"/>
              <a:t>deceiver is deceived.</a:t>
            </a:r>
          </a:p>
        </p:txBody>
      </p:sp>
    </p:spTree>
    <p:extLst>
      <p:ext uri="{BB962C8B-B14F-4D97-AF65-F5344CB8AC3E}">
        <p14:creationId xmlns:p14="http://schemas.microsoft.com/office/powerpoint/2010/main" val="42009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93899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Add to that the tidal wave of humanistic psychology that swept over the twentieth century, led by Carl Rogers and Abraham Maslow among others. </a:t>
            </a:r>
            <a:endParaRPr lang="en-US" sz="2400" dirty="0" smtClean="0"/>
          </a:p>
        </p:txBody>
      </p:sp>
    </p:spTree>
    <p:extLst>
      <p:ext uri="{BB962C8B-B14F-4D97-AF65-F5344CB8AC3E}">
        <p14:creationId xmlns:p14="http://schemas.microsoft.com/office/powerpoint/2010/main" val="3051829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465" y="20492"/>
            <a:ext cx="9128427" cy="6837508"/>
          </a:xfrm>
          <a:prstGeom prst="rect">
            <a:avLst/>
          </a:prstGeom>
        </p:spPr>
      </p:pic>
    </p:spTree>
    <p:extLst>
      <p:ext uri="{BB962C8B-B14F-4D97-AF65-F5344CB8AC3E}">
        <p14:creationId xmlns:p14="http://schemas.microsoft.com/office/powerpoint/2010/main" val="264888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491" y="219678"/>
            <a:ext cx="5740802" cy="3643984"/>
          </a:xfrm>
          <a:prstGeom prst="rect">
            <a:avLst/>
          </a:prstGeom>
        </p:spPr>
      </p:pic>
      <p:pic>
        <p:nvPicPr>
          <p:cNvPr id="3" name="Picture 2"/>
          <p:cNvPicPr>
            <a:picLocks noChangeAspect="1"/>
          </p:cNvPicPr>
          <p:nvPr/>
        </p:nvPicPr>
        <p:blipFill>
          <a:blip r:embed="rId3"/>
          <a:stretch>
            <a:fillRect/>
          </a:stretch>
        </p:blipFill>
        <p:spPr>
          <a:xfrm>
            <a:off x="6274627" y="3149354"/>
            <a:ext cx="5664088" cy="3453712"/>
          </a:xfrm>
          <a:prstGeom prst="rect">
            <a:avLst/>
          </a:prstGeom>
        </p:spPr>
      </p:pic>
    </p:spTree>
    <p:extLst>
      <p:ext uri="{BB962C8B-B14F-4D97-AF65-F5344CB8AC3E}">
        <p14:creationId xmlns:p14="http://schemas.microsoft.com/office/powerpoint/2010/main" val="349935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The humanistic psychology of Rogers and Maslow taught </a:t>
            </a:r>
            <a:r>
              <a:rPr lang="en-US" sz="2400" dirty="0"/>
              <a:t>that the self was always good and pure, that its desires were always </a:t>
            </a:r>
            <a:r>
              <a:rPr lang="en-US" sz="2400" dirty="0" smtClean="0"/>
              <a:t>right and noble. </a:t>
            </a:r>
          </a:p>
          <a:p>
            <a:r>
              <a:rPr lang="en-US" sz="2400" dirty="0"/>
              <a:t>	</a:t>
            </a:r>
            <a:r>
              <a:rPr lang="en-US" sz="2400" dirty="0" smtClean="0"/>
              <a:t>The problems arose </a:t>
            </a:r>
            <a:r>
              <a:rPr lang="en-US" sz="2400" dirty="0"/>
              <a:t>when people denied the desires of these pure selves, as the selves were developing (read, “saying ‘no’ to </a:t>
            </a:r>
            <a:r>
              <a:rPr lang="en-US" sz="2400" dirty="0" smtClean="0"/>
              <a:t>children) (echoes of Sigmund Freud). </a:t>
            </a:r>
          </a:p>
          <a:p>
            <a:r>
              <a:rPr lang="en-US" sz="2400" dirty="0"/>
              <a:t>	</a:t>
            </a:r>
            <a:r>
              <a:rPr lang="en-US" sz="2400" dirty="0" smtClean="0"/>
              <a:t>Saying </a:t>
            </a:r>
            <a:r>
              <a:rPr lang="en-US" sz="2400" dirty="0"/>
              <a:t>‘no’ damaged the poor child’s self-esteem. </a:t>
            </a:r>
            <a:endParaRPr lang="en-US" sz="2400" dirty="0" smtClean="0"/>
          </a:p>
          <a:p>
            <a:r>
              <a:rPr lang="en-US" sz="2400" dirty="0"/>
              <a:t>	</a:t>
            </a:r>
            <a:r>
              <a:rPr lang="en-US" sz="2400" dirty="0" smtClean="0"/>
              <a:t>It </a:t>
            </a:r>
            <a:r>
              <a:rPr lang="en-US" sz="2400" dirty="0"/>
              <a:t>was an example of “conditional positive regard.” </a:t>
            </a:r>
          </a:p>
        </p:txBody>
      </p:sp>
    </p:spTree>
    <p:extLst>
      <p:ext uri="{BB962C8B-B14F-4D97-AF65-F5344CB8AC3E}">
        <p14:creationId xmlns:p14="http://schemas.microsoft.com/office/powerpoint/2010/main" val="2778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This was supposed to be the root of virtually all mental </a:t>
            </a:r>
            <a:r>
              <a:rPr lang="en-US" sz="2400" dirty="0" smtClean="0"/>
              <a:t>illness: </a:t>
            </a:r>
            <a:r>
              <a:rPr lang="en-US" sz="2400" dirty="0"/>
              <a:t>saying ‘no’ to your children. </a:t>
            </a:r>
            <a:r>
              <a:rPr lang="en-US" sz="2400" dirty="0" smtClean="0"/>
              <a:t>(“Blame your parents: it’s always their fault.”)</a:t>
            </a:r>
          </a:p>
          <a:p>
            <a:r>
              <a:rPr lang="en-US" sz="2400" dirty="0"/>
              <a:t>	</a:t>
            </a:r>
            <a:r>
              <a:rPr lang="en-US" sz="2400" dirty="0" smtClean="0"/>
              <a:t>The “cure” </a:t>
            </a:r>
            <a:r>
              <a:rPr lang="en-US" sz="2400" dirty="0"/>
              <a:t>was to supply “unconditional positive regard,” to affirm the damaged adult by saying ‘yes’ to everything they felt and desired. (“So you want to kill your neighbor. Good! Tell me how you feel about that.) </a:t>
            </a:r>
            <a:endParaRPr lang="en-US" sz="2400" dirty="0" smtClean="0"/>
          </a:p>
          <a:p>
            <a:r>
              <a:rPr lang="en-US" sz="2400" dirty="0"/>
              <a:t>	</a:t>
            </a:r>
            <a:r>
              <a:rPr lang="en-US" sz="2400" dirty="0" smtClean="0"/>
              <a:t>The </a:t>
            </a:r>
            <a:r>
              <a:rPr lang="en-US" sz="2400" dirty="0"/>
              <a:t>“absolute acceptance,” this “unconditional positive regard</a:t>
            </a:r>
            <a:r>
              <a:rPr lang="en-US" sz="2400" dirty="0" smtClean="0"/>
              <a:t>,” </a:t>
            </a:r>
            <a:r>
              <a:rPr lang="en-US" sz="2400" dirty="0"/>
              <a:t>would restore their </a:t>
            </a:r>
            <a:r>
              <a:rPr lang="en-US" sz="2400" dirty="0" smtClean="0"/>
              <a:t>self-esteem, </a:t>
            </a:r>
            <a:r>
              <a:rPr lang="en-US" sz="2400" dirty="0"/>
              <a:t>and the truly good at </a:t>
            </a:r>
            <a:r>
              <a:rPr lang="en-US" sz="2400" dirty="0" smtClean="0"/>
              <a:t>heart, </a:t>
            </a:r>
            <a:r>
              <a:rPr lang="en-US" sz="2400" dirty="0"/>
              <a:t>inner self would reemerge and express the wonder of its innate, perfect goodness once again. </a:t>
            </a:r>
            <a:endParaRPr lang="en-US" sz="2400" dirty="0"/>
          </a:p>
        </p:txBody>
      </p:sp>
    </p:spTree>
    <p:extLst>
      <p:ext uri="{BB962C8B-B14F-4D97-AF65-F5344CB8AC3E}">
        <p14:creationId xmlns:p14="http://schemas.microsoft.com/office/powerpoint/2010/main" val="23739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smtClean="0"/>
              <a:t>	It </a:t>
            </a:r>
            <a:r>
              <a:rPr lang="en-US" sz="2400" dirty="0"/>
              <a:t>is </a:t>
            </a:r>
            <a:r>
              <a:rPr lang="en-US" sz="2400" dirty="0" smtClean="0"/>
              <a:t>actually from </a:t>
            </a:r>
            <a:r>
              <a:rPr lang="en-US" sz="2400" dirty="0"/>
              <a:t>the humanistic psychology of Carl Rogers that we get the idea of “unconditional love,” not from the Bible. </a:t>
            </a:r>
            <a:endParaRPr lang="en-US" sz="2400" dirty="0" smtClean="0"/>
          </a:p>
          <a:p>
            <a:r>
              <a:rPr lang="en-US" sz="2400" dirty="0"/>
              <a:t>	</a:t>
            </a:r>
            <a:r>
              <a:rPr lang="en-US" sz="2400" dirty="0" smtClean="0"/>
              <a:t>The </a:t>
            </a:r>
            <a:r>
              <a:rPr lang="en-US" sz="2400" dirty="0"/>
              <a:t>bottom line, though, was that parents who placed any restrictions on their children were the real culprits, the evil creators of every kind of social ill. And we are reaping the fruits of this nonsense today.</a:t>
            </a:r>
          </a:p>
        </p:txBody>
      </p:sp>
    </p:spTree>
    <p:extLst>
      <p:ext uri="{BB962C8B-B14F-4D97-AF65-F5344CB8AC3E}">
        <p14:creationId xmlns:p14="http://schemas.microsoft.com/office/powerpoint/2010/main" val="36572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On the other hand, we find those who counsel moralism, the focus on behavior. “Just teach your kids to behave themselves. Find ways to modify their behavior, whatever it takes.” </a:t>
            </a:r>
            <a:endParaRPr lang="en-US" sz="2400" dirty="0" smtClean="0"/>
          </a:p>
          <a:p>
            <a:r>
              <a:rPr lang="en-US" sz="2400" dirty="0"/>
              <a:t>	</a:t>
            </a:r>
            <a:r>
              <a:rPr lang="en-US" sz="2400" dirty="0" smtClean="0"/>
              <a:t>As </a:t>
            </a:r>
            <a:r>
              <a:rPr lang="en-US" sz="2400" dirty="0"/>
              <a:t>our children were entering their teenage years, I began to pay attention to the message of local youth programs aimed at adolescents: the “Red Ribbon” campaign or the “purity rings” given to girls as a pledge to remain chaste. </a:t>
            </a:r>
            <a:endParaRPr lang="en-US" sz="2400" dirty="0" smtClean="0"/>
          </a:p>
        </p:txBody>
      </p:sp>
    </p:spTree>
    <p:extLst>
      <p:ext uri="{BB962C8B-B14F-4D97-AF65-F5344CB8AC3E}">
        <p14:creationId xmlns:p14="http://schemas.microsoft.com/office/powerpoint/2010/main" val="27360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Christian parenting: God sovereignly entrusts precious children of inestimable worth, created in his own image, into the care of their parents. </a:t>
            </a:r>
            <a:endParaRPr lang="en-US" sz="2400" dirty="0" smtClean="0"/>
          </a:p>
          <a:p>
            <a:r>
              <a:rPr lang="en-US" sz="2400" dirty="0"/>
              <a:t>	</a:t>
            </a:r>
            <a:r>
              <a:rPr lang="en-US" sz="2400" dirty="0" smtClean="0"/>
              <a:t>Christian </a:t>
            </a:r>
            <a:r>
              <a:rPr lang="en-US" sz="2400" dirty="0"/>
              <a:t>parents then covenant with God to raise the children he has entrusted to them in “</a:t>
            </a:r>
            <a:r>
              <a:rPr lang="en-US" sz="2400" i="1" dirty="0"/>
              <a:t>the nurture and admonition of the Lord</a:t>
            </a:r>
            <a:r>
              <a:rPr lang="en-US" sz="2400" dirty="0"/>
              <a:t>.” (Ephesians 6:4)</a:t>
            </a:r>
          </a:p>
          <a:p>
            <a:r>
              <a:rPr lang="en-US" sz="2400" dirty="0"/>
              <a:t>	So we naturally turn to God’s Word and ask: What is our goal? and How do we get there?</a:t>
            </a:r>
          </a:p>
        </p:txBody>
      </p:sp>
    </p:spTree>
    <p:extLst>
      <p:ext uri="{BB962C8B-B14F-4D97-AF65-F5344CB8AC3E}">
        <p14:creationId xmlns:p14="http://schemas.microsoft.com/office/powerpoint/2010/main" val="9024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393" y="225314"/>
            <a:ext cx="3784737" cy="2092884"/>
          </a:xfrm>
          <a:prstGeom prst="rect">
            <a:avLst/>
          </a:prstGeom>
        </p:spPr>
      </p:pic>
      <p:pic>
        <p:nvPicPr>
          <p:cNvPr id="3" name="Picture 2"/>
          <p:cNvPicPr>
            <a:picLocks noChangeAspect="1"/>
          </p:cNvPicPr>
          <p:nvPr/>
        </p:nvPicPr>
        <p:blipFill>
          <a:blip r:embed="rId3"/>
          <a:stretch>
            <a:fillRect/>
          </a:stretch>
        </p:blipFill>
        <p:spPr>
          <a:xfrm>
            <a:off x="7791718" y="4560194"/>
            <a:ext cx="4146059" cy="2073030"/>
          </a:xfrm>
          <a:prstGeom prst="rect">
            <a:avLst/>
          </a:prstGeom>
        </p:spPr>
      </p:pic>
      <p:pic>
        <p:nvPicPr>
          <p:cNvPr id="4" name="Picture 3"/>
          <p:cNvPicPr>
            <a:picLocks noChangeAspect="1"/>
          </p:cNvPicPr>
          <p:nvPr/>
        </p:nvPicPr>
        <p:blipFill>
          <a:blip r:embed="rId4"/>
          <a:stretch>
            <a:fillRect/>
          </a:stretch>
        </p:blipFill>
        <p:spPr>
          <a:xfrm>
            <a:off x="4572000" y="2340429"/>
            <a:ext cx="2790825" cy="1993446"/>
          </a:xfrm>
          <a:prstGeom prst="rect">
            <a:avLst/>
          </a:prstGeom>
        </p:spPr>
      </p:pic>
    </p:spTree>
    <p:extLst>
      <p:ext uri="{BB962C8B-B14F-4D97-AF65-F5344CB8AC3E}">
        <p14:creationId xmlns:p14="http://schemas.microsoft.com/office/powerpoint/2010/main" val="3358638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And </a:t>
            </a:r>
            <a:r>
              <a:rPr lang="en-US" sz="2400" dirty="0"/>
              <a:t>it seemed that morality was reduced to three goals for local teens:</a:t>
            </a:r>
          </a:p>
          <a:p>
            <a:r>
              <a:rPr lang="en-US" sz="2400" dirty="0"/>
              <a:t>	1. Don’t drink underage</a:t>
            </a:r>
          </a:p>
          <a:p>
            <a:r>
              <a:rPr lang="en-US" sz="2400" dirty="0"/>
              <a:t>	2. Don’t do drugs</a:t>
            </a:r>
          </a:p>
          <a:p>
            <a:r>
              <a:rPr lang="en-US" sz="2400" dirty="0"/>
              <a:t>	3. Don’t have sex before marriage</a:t>
            </a:r>
          </a:p>
        </p:txBody>
      </p:sp>
    </p:spTree>
    <p:extLst>
      <p:ext uri="{BB962C8B-B14F-4D97-AF65-F5344CB8AC3E}">
        <p14:creationId xmlns:p14="http://schemas.microsoft.com/office/powerpoint/2010/main" val="41806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Are those worthy goals? </a:t>
            </a:r>
            <a:endParaRPr lang="en-US" sz="2400" dirty="0" smtClean="0"/>
          </a:p>
          <a:p>
            <a:r>
              <a:rPr lang="en-US" sz="2400" dirty="0"/>
              <a:t>	</a:t>
            </a:r>
            <a:r>
              <a:rPr lang="en-US" sz="2400" dirty="0" smtClean="0"/>
              <a:t>Sure</a:t>
            </a:r>
            <a:r>
              <a:rPr lang="en-US" sz="2400" dirty="0"/>
              <a:t>. Of course. </a:t>
            </a:r>
            <a:endParaRPr lang="en-US" sz="2400" dirty="0" smtClean="0"/>
          </a:p>
          <a:p>
            <a:r>
              <a:rPr lang="en-US" sz="2400" dirty="0"/>
              <a:t>	</a:t>
            </a:r>
            <a:r>
              <a:rPr lang="en-US" sz="2400" dirty="0" smtClean="0"/>
              <a:t>But </a:t>
            </a:r>
            <a:r>
              <a:rPr lang="en-US" sz="2400" dirty="0"/>
              <a:t>it seemed that these were the </a:t>
            </a:r>
            <a:r>
              <a:rPr lang="en-US" sz="2400" b="1" i="1" dirty="0"/>
              <a:t>only</a:t>
            </a:r>
            <a:r>
              <a:rPr lang="en-US" sz="2400" dirty="0"/>
              <a:t> goals. </a:t>
            </a:r>
            <a:endParaRPr lang="en-US" sz="2400" dirty="0" smtClean="0"/>
          </a:p>
          <a:p>
            <a:r>
              <a:rPr lang="en-US" sz="2400" dirty="0"/>
              <a:t>	</a:t>
            </a:r>
            <a:r>
              <a:rPr lang="en-US" sz="2400" dirty="0" smtClean="0"/>
              <a:t>“</a:t>
            </a:r>
            <a:r>
              <a:rPr lang="en-US" sz="2400" dirty="0"/>
              <a:t>Hey, we’re all Christians here, so if your teenager can just steer clear of the big three, all will be well.” </a:t>
            </a:r>
            <a:endParaRPr lang="en-US" sz="2400" dirty="0" smtClean="0"/>
          </a:p>
          <a:p>
            <a:r>
              <a:rPr lang="en-US" sz="2400" dirty="0"/>
              <a:t>	</a:t>
            </a:r>
            <a:r>
              <a:rPr lang="en-US" sz="2400" dirty="0" smtClean="0"/>
              <a:t>And </a:t>
            </a:r>
            <a:r>
              <a:rPr lang="en-US" sz="2400" dirty="0"/>
              <a:t>what is the common denominator with these “big three”? </a:t>
            </a:r>
            <a:endParaRPr lang="en-US" sz="2400" dirty="0" smtClean="0"/>
          </a:p>
          <a:p>
            <a:r>
              <a:rPr lang="en-US" sz="2400" dirty="0"/>
              <a:t>	</a:t>
            </a:r>
            <a:r>
              <a:rPr lang="en-US" sz="2400" dirty="0" smtClean="0"/>
              <a:t>Putting </a:t>
            </a:r>
            <a:r>
              <a:rPr lang="en-US" sz="2400" dirty="0"/>
              <a:t>the best spin on it, we could say that avoiding these would spare your children some painful, lingering problems down the road. </a:t>
            </a:r>
            <a:endParaRPr lang="en-US" sz="2400" dirty="0" smtClean="0"/>
          </a:p>
          <a:p>
            <a:r>
              <a:rPr lang="en-US" sz="2400" dirty="0"/>
              <a:t>	</a:t>
            </a:r>
            <a:r>
              <a:rPr lang="en-US" sz="2400" dirty="0" smtClean="0"/>
              <a:t>But </a:t>
            </a:r>
            <a:r>
              <a:rPr lang="en-US" sz="2400" dirty="0"/>
              <a:t>more cynically, violation of these just might embarrass the parents. In other words, they might create situations that are quite </a:t>
            </a:r>
            <a:r>
              <a:rPr lang="en-US" sz="2400" b="1" i="1" u="sng" dirty="0"/>
              <a:t>inconvenient</a:t>
            </a:r>
            <a:r>
              <a:rPr lang="en-US" sz="2400" dirty="0"/>
              <a:t> to the parents: rehab, legal hassles, </a:t>
            </a:r>
            <a:r>
              <a:rPr lang="en-US" sz="2400" dirty="0" smtClean="0"/>
              <a:t>paying child </a:t>
            </a:r>
            <a:r>
              <a:rPr lang="en-US" sz="2400" dirty="0"/>
              <a:t>support, and so forth. </a:t>
            </a:r>
            <a:endParaRPr lang="en-US" sz="2400" dirty="0" smtClean="0"/>
          </a:p>
          <a:p>
            <a:r>
              <a:rPr lang="en-US" sz="2400" dirty="0"/>
              <a:t>	</a:t>
            </a:r>
            <a:r>
              <a:rPr lang="en-US" sz="2400" dirty="0" smtClean="0"/>
              <a:t>So</a:t>
            </a:r>
            <a:r>
              <a:rPr lang="en-US" sz="2400" dirty="0"/>
              <a:t>, again, it comes down to the convenience of the parents. </a:t>
            </a:r>
          </a:p>
        </p:txBody>
      </p:sp>
    </p:spTree>
    <p:extLst>
      <p:ext uri="{BB962C8B-B14F-4D97-AF65-F5344CB8AC3E}">
        <p14:creationId xmlns:p14="http://schemas.microsoft.com/office/powerpoint/2010/main" val="35710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I teach the students in my ethics class to watch out for “the fallacy of the middle way.” </a:t>
            </a:r>
            <a:endParaRPr lang="en-US" sz="2400" dirty="0" smtClean="0"/>
          </a:p>
          <a:p>
            <a:r>
              <a:rPr lang="en-US" sz="2400" dirty="0"/>
              <a:t>	</a:t>
            </a:r>
            <a:r>
              <a:rPr lang="en-US" sz="2400" dirty="0" smtClean="0"/>
              <a:t>People </a:t>
            </a:r>
            <a:r>
              <a:rPr lang="en-US" sz="2400" dirty="0"/>
              <a:t>tend to assume that the middle way between two extremes is the right way. But this can be skewed and manipulated in a direction where the middle way is absolutely the wrong way. </a:t>
            </a:r>
            <a:endParaRPr lang="en-US" sz="2400" dirty="0" smtClean="0"/>
          </a:p>
          <a:p>
            <a:endParaRPr lang="en-US" sz="2400" dirty="0"/>
          </a:p>
          <a:p>
            <a:r>
              <a:rPr lang="en-US" sz="2400" dirty="0" smtClean="0"/>
              <a:t>ROB NO BANKS							vs.				            ROB MANY BANKS</a:t>
            </a:r>
          </a:p>
          <a:p>
            <a:r>
              <a:rPr lang="en-US" sz="2400" dirty="0" smtClean="0"/>
              <a:t>					</a:t>
            </a:r>
            <a:r>
              <a:rPr lang="en-US" sz="2400" dirty="0"/>
              <a:t> </a:t>
            </a:r>
            <a:r>
              <a:rPr lang="en-US" sz="2400" dirty="0" smtClean="0"/>
              <a:t> ROB SOME BANKS! (the middle way!)</a:t>
            </a:r>
          </a:p>
          <a:p>
            <a:endParaRPr lang="en-US" sz="2400" dirty="0" smtClean="0"/>
          </a:p>
          <a:p>
            <a:r>
              <a:rPr lang="en-US" sz="2400" dirty="0"/>
              <a:t>	</a:t>
            </a:r>
            <a:r>
              <a:rPr lang="en-US" sz="2400" dirty="0" smtClean="0"/>
              <a:t>Rob some banks” is the middle way. But if you think it is the right way, I would like to introduce you to my friend, a state trooper. </a:t>
            </a:r>
            <a:endParaRPr lang="en-US" sz="2400" dirty="0"/>
          </a:p>
          <a:p>
            <a:endParaRPr lang="en-US" sz="2400" dirty="0" smtClean="0"/>
          </a:p>
          <a:p>
            <a:r>
              <a:rPr lang="en-US" sz="2400" dirty="0" smtClean="0"/>
              <a:t>KILL NO JEWS							vs. 				              	   KILL ALL JEWS</a:t>
            </a:r>
          </a:p>
          <a:p>
            <a:r>
              <a:rPr lang="en-US" sz="2400" dirty="0" smtClean="0"/>
              <a:t>					</a:t>
            </a:r>
            <a:r>
              <a:rPr lang="en-US" sz="2400" dirty="0"/>
              <a:t> </a:t>
            </a:r>
            <a:r>
              <a:rPr lang="en-US" sz="2400" dirty="0" smtClean="0"/>
              <a:t>   KILL SOME JEWS? (the middle way!)</a:t>
            </a:r>
            <a:endParaRPr lang="en-US" sz="2400" dirty="0"/>
          </a:p>
        </p:txBody>
      </p:sp>
    </p:spTree>
    <p:extLst>
      <p:ext uri="{BB962C8B-B14F-4D97-AF65-F5344CB8AC3E}">
        <p14:creationId xmlns:p14="http://schemas.microsoft.com/office/powerpoint/2010/main" val="37408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when it comes to raising </a:t>
            </a:r>
            <a:r>
              <a:rPr lang="en-US" sz="2400" dirty="0" smtClean="0"/>
              <a:t>children:</a:t>
            </a:r>
          </a:p>
          <a:p>
            <a:endParaRPr lang="en-US" sz="2400" dirty="0"/>
          </a:p>
          <a:p>
            <a:r>
              <a:rPr lang="en-US" sz="2400" dirty="0" smtClean="0"/>
              <a:t>NO MORAL RESTRICTIONS	vs.	  TOTAL MORAL RESTRICTIONS (MORALISM)</a:t>
            </a:r>
          </a:p>
          <a:p>
            <a:endParaRPr lang="en-US" sz="2400" dirty="0" smtClean="0"/>
          </a:p>
          <a:p>
            <a:r>
              <a:rPr lang="en-US" sz="2400" dirty="0" smtClean="0"/>
              <a:t>							SOME MORAL RESTRICTIONS? </a:t>
            </a:r>
          </a:p>
          <a:p>
            <a:endParaRPr lang="en-US" sz="2400" dirty="0" smtClean="0"/>
          </a:p>
          <a:p>
            <a:r>
              <a:rPr lang="en-US" sz="2400" dirty="0" smtClean="0"/>
              <a:t>	In </a:t>
            </a:r>
            <a:r>
              <a:rPr lang="en-US" sz="2400" dirty="0"/>
              <a:t>other words, how much control of the children’s behavior should we seek? Minimal? Maximum? Moderate? </a:t>
            </a:r>
          </a:p>
        </p:txBody>
      </p:sp>
    </p:spTree>
    <p:extLst>
      <p:ext uri="{BB962C8B-B14F-4D97-AF65-F5344CB8AC3E}">
        <p14:creationId xmlns:p14="http://schemas.microsoft.com/office/powerpoint/2010/main" val="4201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56966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that’s why </a:t>
            </a:r>
            <a:r>
              <a:rPr lang="en-US" sz="2400" dirty="0" err="1"/>
              <a:t>Tedd</a:t>
            </a:r>
            <a:r>
              <a:rPr lang="en-US" sz="2400" dirty="0"/>
              <a:t> Tripp’s book </a:t>
            </a:r>
            <a:r>
              <a:rPr lang="en-US" sz="2400" i="1" dirty="0"/>
              <a:t>Shepherding a Child’s Heart</a:t>
            </a:r>
            <a:r>
              <a:rPr lang="en-US" sz="2400" dirty="0"/>
              <a:t> is so helpful. </a:t>
            </a:r>
            <a:endParaRPr lang="en-US" sz="2400" dirty="0" smtClean="0"/>
          </a:p>
        </p:txBody>
      </p:sp>
      <p:pic>
        <p:nvPicPr>
          <p:cNvPr id="3" name="Picture 2"/>
          <p:cNvPicPr>
            <a:picLocks noChangeAspect="1"/>
          </p:cNvPicPr>
          <p:nvPr/>
        </p:nvPicPr>
        <p:blipFill>
          <a:blip r:embed="rId2"/>
          <a:stretch>
            <a:fillRect/>
          </a:stretch>
        </p:blipFill>
        <p:spPr>
          <a:xfrm>
            <a:off x="1257199" y="2007541"/>
            <a:ext cx="3327680" cy="4447889"/>
          </a:xfrm>
          <a:prstGeom prst="rect">
            <a:avLst/>
          </a:prstGeom>
        </p:spPr>
      </p:pic>
      <p:pic>
        <p:nvPicPr>
          <p:cNvPr id="4" name="Picture 3"/>
          <p:cNvPicPr>
            <a:picLocks noChangeAspect="1"/>
          </p:cNvPicPr>
          <p:nvPr/>
        </p:nvPicPr>
        <p:blipFill>
          <a:blip r:embed="rId3"/>
          <a:stretch>
            <a:fillRect/>
          </a:stretch>
        </p:blipFill>
        <p:spPr>
          <a:xfrm>
            <a:off x="6581354" y="2007541"/>
            <a:ext cx="4442961" cy="4442961"/>
          </a:xfrm>
          <a:prstGeom prst="rect">
            <a:avLst/>
          </a:prstGeom>
        </p:spPr>
      </p:pic>
    </p:spTree>
    <p:extLst>
      <p:ext uri="{BB962C8B-B14F-4D97-AF65-F5344CB8AC3E}">
        <p14:creationId xmlns:p14="http://schemas.microsoft.com/office/powerpoint/2010/main" val="36666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“Shepherding a Child’s Heart” </a:t>
            </a:r>
            <a:r>
              <a:rPr lang="en-US" sz="2400" dirty="0"/>
              <a:t>takes the matter out of the realm of behavior, and locates the real heart of the issue where it belongs, the focus on the child’s “heart.” </a:t>
            </a:r>
            <a:endParaRPr lang="en-US" sz="2400" dirty="0" smtClean="0"/>
          </a:p>
          <a:p>
            <a:r>
              <a:rPr lang="en-US" sz="2400" dirty="0"/>
              <a:t>	</a:t>
            </a:r>
            <a:r>
              <a:rPr lang="en-US" sz="2400" dirty="0" smtClean="0"/>
              <a:t>This </a:t>
            </a:r>
            <a:r>
              <a:rPr lang="en-US" sz="2400" dirty="0"/>
              <a:t>is the book I wish I had read before we had children. For me, it was too little, too late, even though by God’s grace we didn’t mess it up too much</a:t>
            </a:r>
            <a:r>
              <a:rPr lang="en-US" sz="2400" dirty="0" smtClean="0"/>
              <a:t>.</a:t>
            </a:r>
          </a:p>
          <a:p>
            <a:r>
              <a:rPr lang="en-US" sz="2400" dirty="0"/>
              <a:t>	So in these three summer seminars I want to try to give the bird’s eye overview of Tripp’s proposal: that we focus not initially on behavior but on the heart. </a:t>
            </a:r>
            <a:endParaRPr lang="en-US" sz="2400" dirty="0" smtClean="0"/>
          </a:p>
          <a:p>
            <a:r>
              <a:rPr lang="en-US" sz="2400" dirty="0"/>
              <a:t>	</a:t>
            </a:r>
            <a:r>
              <a:rPr lang="en-US" sz="2400" dirty="0" smtClean="0"/>
              <a:t>The </a:t>
            </a:r>
            <a:r>
              <a:rPr lang="en-US" sz="2400" dirty="0"/>
              <a:t>behavior is the overflow of the heart. And it is the heart we are aiming for. </a:t>
            </a:r>
            <a:endParaRPr lang="en-US" sz="2400" dirty="0" smtClean="0"/>
          </a:p>
          <a:p>
            <a:r>
              <a:rPr lang="en-US" sz="2400" dirty="0"/>
              <a:t>	</a:t>
            </a:r>
            <a:r>
              <a:rPr lang="en-US" sz="2400" dirty="0" smtClean="0"/>
              <a:t>This </a:t>
            </a:r>
            <a:r>
              <a:rPr lang="en-US" sz="2400" dirty="0"/>
              <a:t>evening, Lord willing, we will try to cover the content of Tripp’s first four chapters</a:t>
            </a:r>
            <a:r>
              <a:rPr lang="en-US" sz="2400" dirty="0" smtClean="0"/>
              <a:t>.</a:t>
            </a:r>
            <a:endParaRPr lang="en-US" sz="2400" dirty="0"/>
          </a:p>
        </p:txBody>
      </p:sp>
    </p:spTree>
    <p:extLst>
      <p:ext uri="{BB962C8B-B14F-4D97-AF65-F5344CB8AC3E}">
        <p14:creationId xmlns:p14="http://schemas.microsoft.com/office/powerpoint/2010/main" val="22384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We must focus on the heart.  </a:t>
            </a:r>
            <a:endParaRPr lang="en-US" sz="2400" dirty="0" smtClean="0"/>
          </a:p>
          <a:p>
            <a:r>
              <a:rPr lang="en-US" sz="2400" dirty="0"/>
              <a:t>	</a:t>
            </a:r>
            <a:r>
              <a:rPr lang="en-US" sz="2400" dirty="0" smtClean="0"/>
              <a:t>This </a:t>
            </a:r>
            <a:r>
              <a:rPr lang="en-US" sz="2400" dirty="0"/>
              <a:t>study is wisely titled, “Shepherding a Child’s Heart,” because it is the child’s heart that we are most concerned with. </a:t>
            </a:r>
            <a:endParaRPr lang="en-US" sz="2400" dirty="0" smtClean="0"/>
          </a:p>
          <a:p>
            <a:r>
              <a:rPr lang="en-US" sz="2400" dirty="0"/>
              <a:t>	</a:t>
            </a:r>
            <a:r>
              <a:rPr lang="en-US" sz="2400" dirty="0" smtClean="0"/>
              <a:t>And </a:t>
            </a:r>
            <a:r>
              <a:rPr lang="en-US" sz="2400" dirty="0"/>
              <a:t>as parents we function in the role of shepherd: protector, provider, and instructor keeping watch over the child’s heart.  </a:t>
            </a:r>
          </a:p>
        </p:txBody>
      </p:sp>
    </p:spTree>
    <p:extLst>
      <p:ext uri="{BB962C8B-B14F-4D97-AF65-F5344CB8AC3E}">
        <p14:creationId xmlns:p14="http://schemas.microsoft.com/office/powerpoint/2010/main" val="36497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The key text and the key premise upon which this is based is Proverbs 4:23: </a:t>
            </a:r>
            <a:endParaRPr lang="en-US" sz="2400" dirty="0" smtClean="0"/>
          </a:p>
          <a:p>
            <a:r>
              <a:rPr lang="en-US" sz="2400" i="1" dirty="0"/>
              <a:t>	</a:t>
            </a:r>
            <a:r>
              <a:rPr lang="en-US" sz="3600" b="1" i="1" dirty="0" smtClean="0"/>
              <a:t>“</a:t>
            </a:r>
            <a:r>
              <a:rPr lang="en-US" sz="3600" b="1" i="1" dirty="0"/>
              <a:t>Keep your heart with all vigilance, for from it flow the springs of life.”</a:t>
            </a:r>
            <a:r>
              <a:rPr lang="en-US" sz="2400" dirty="0"/>
              <a:t> </a:t>
            </a:r>
            <a:endParaRPr lang="en-US" sz="2400" dirty="0" smtClean="0"/>
          </a:p>
        </p:txBody>
      </p:sp>
      <p:pic>
        <p:nvPicPr>
          <p:cNvPr id="3" name="Picture 2"/>
          <p:cNvPicPr>
            <a:picLocks noChangeAspect="1"/>
          </p:cNvPicPr>
          <p:nvPr/>
        </p:nvPicPr>
        <p:blipFill>
          <a:blip r:embed="rId2"/>
          <a:stretch>
            <a:fillRect/>
          </a:stretch>
        </p:blipFill>
        <p:spPr>
          <a:xfrm>
            <a:off x="4496248" y="3115538"/>
            <a:ext cx="3319705" cy="3388661"/>
          </a:xfrm>
          <a:prstGeom prst="rect">
            <a:avLst/>
          </a:prstGeom>
        </p:spPr>
      </p:pic>
    </p:spTree>
    <p:extLst>
      <p:ext uri="{BB962C8B-B14F-4D97-AF65-F5344CB8AC3E}">
        <p14:creationId xmlns:p14="http://schemas.microsoft.com/office/powerpoint/2010/main" val="32350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smtClean="0"/>
              <a:t>Behavior</a:t>
            </a:r>
            <a:r>
              <a:rPr lang="en-US" sz="2400" dirty="0"/>
              <a:t>, what we think and say and do, and character, who we are, flow from the heart. </a:t>
            </a:r>
            <a:endParaRPr lang="en-US" sz="2400" dirty="0" smtClean="0"/>
          </a:p>
          <a:p>
            <a:r>
              <a:rPr lang="en-US" sz="2400" dirty="0"/>
              <a:t>	</a:t>
            </a:r>
            <a:r>
              <a:rPr lang="en-US" sz="2400" dirty="0" smtClean="0"/>
              <a:t>In </a:t>
            </a:r>
            <a:r>
              <a:rPr lang="en-US" sz="2400" dirty="0"/>
              <a:t>the Bible, the “heart” is not the seat of the </a:t>
            </a:r>
            <a:r>
              <a:rPr lang="en-US" sz="2400" b="1" i="1" dirty="0"/>
              <a:t>emotions</a:t>
            </a:r>
            <a:r>
              <a:rPr lang="en-US" sz="2400" dirty="0"/>
              <a:t> as we commonly imagine. That’s found a little lower in the anatomy, the bowels or the gut. </a:t>
            </a:r>
            <a:endParaRPr lang="en-US" sz="2400" dirty="0" smtClean="0"/>
          </a:p>
        </p:txBody>
      </p:sp>
      <p:pic>
        <p:nvPicPr>
          <p:cNvPr id="3" name="Picture 2"/>
          <p:cNvPicPr>
            <a:picLocks noChangeAspect="1"/>
          </p:cNvPicPr>
          <p:nvPr/>
        </p:nvPicPr>
        <p:blipFill>
          <a:blip r:embed="rId2"/>
          <a:stretch>
            <a:fillRect/>
          </a:stretch>
        </p:blipFill>
        <p:spPr>
          <a:xfrm>
            <a:off x="4086675" y="3115538"/>
            <a:ext cx="4138852" cy="3102929"/>
          </a:xfrm>
          <a:prstGeom prst="rect">
            <a:avLst/>
          </a:prstGeom>
        </p:spPr>
      </p:pic>
    </p:spTree>
    <p:extLst>
      <p:ext uri="{BB962C8B-B14F-4D97-AF65-F5344CB8AC3E}">
        <p14:creationId xmlns:p14="http://schemas.microsoft.com/office/powerpoint/2010/main" val="33549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We must not ask the world for its counsel in this matter. The world is decisively biased in this regard, and not in a good way, not at all. </a:t>
            </a:r>
            <a:endParaRPr lang="en-US" sz="2400" dirty="0" smtClean="0"/>
          </a:p>
          <a:p>
            <a:r>
              <a:rPr lang="en-US" sz="2400" dirty="0"/>
              <a:t>	</a:t>
            </a:r>
            <a:r>
              <a:rPr lang="en-US" sz="2400" dirty="0" smtClean="0"/>
              <a:t>Our </a:t>
            </a:r>
            <a:r>
              <a:rPr lang="en-US" sz="2400" dirty="0"/>
              <a:t>culture is so </a:t>
            </a:r>
            <a:r>
              <a:rPr lang="en-US" sz="2400" dirty="0" smtClean="0"/>
              <a:t>hopelessly messed </a:t>
            </a:r>
            <a:r>
              <a:rPr lang="en-US" sz="2400" dirty="0"/>
              <a:t>up that it regularly destroys nearly a million of these precious children, created in God’s image, each year through abortion. </a:t>
            </a:r>
            <a:endParaRPr lang="en-US" sz="2400" dirty="0" smtClean="0"/>
          </a:p>
          <a:p>
            <a:r>
              <a:rPr lang="en-US" sz="2400" dirty="0"/>
              <a:t>	</a:t>
            </a:r>
            <a:r>
              <a:rPr lang="en-US" sz="2400" dirty="0" smtClean="0"/>
              <a:t>Sorry</a:t>
            </a:r>
            <a:r>
              <a:rPr lang="en-US" sz="2400" dirty="0"/>
              <a:t>, but I do not trust any aspect of raising children in the Lord to a culture that says, “Hey, if you don’t want that child, if he or she is inconvenient, then throw her away. </a:t>
            </a:r>
            <a:endParaRPr lang="en-US" sz="2400" dirty="0" smtClean="0"/>
          </a:p>
          <a:p>
            <a:r>
              <a:rPr lang="en-US" sz="2400" dirty="0"/>
              <a:t>	</a:t>
            </a:r>
            <a:r>
              <a:rPr lang="en-US" sz="2400" dirty="0" smtClean="0"/>
              <a:t>You </a:t>
            </a:r>
            <a:r>
              <a:rPr lang="en-US" sz="2400" dirty="0"/>
              <a:t>may have heard that Iceland has completely eradicated Down’s syndrome: </a:t>
            </a:r>
            <a:endParaRPr lang="en-US" sz="2400" dirty="0" smtClean="0"/>
          </a:p>
          <a:p>
            <a:r>
              <a:rPr lang="en-US" sz="2400" dirty="0"/>
              <a:t>	</a:t>
            </a:r>
            <a:r>
              <a:rPr lang="en-US" sz="2400" dirty="0" smtClean="0"/>
              <a:t>they </a:t>
            </a:r>
            <a:r>
              <a:rPr lang="en-US" sz="2400" dirty="0"/>
              <a:t>just kill all Down’s syndrome children before they are born. </a:t>
            </a:r>
            <a:endParaRPr lang="en-US" sz="2400" dirty="0" smtClean="0"/>
          </a:p>
          <a:p>
            <a:r>
              <a:rPr lang="en-US" sz="2400" dirty="0"/>
              <a:t>	</a:t>
            </a:r>
            <a:r>
              <a:rPr lang="en-US" sz="2400" dirty="0" smtClean="0"/>
              <a:t>Problem </a:t>
            </a:r>
            <a:r>
              <a:rPr lang="en-US" sz="2400" dirty="0"/>
              <a:t>solved. </a:t>
            </a:r>
          </a:p>
        </p:txBody>
      </p:sp>
    </p:spTree>
    <p:extLst>
      <p:ext uri="{BB962C8B-B14F-4D97-AF65-F5344CB8AC3E}">
        <p14:creationId xmlns:p14="http://schemas.microsoft.com/office/powerpoint/2010/main" val="3035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938992"/>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smtClean="0"/>
              <a:t>Rather </a:t>
            </a:r>
            <a:r>
              <a:rPr lang="en-US" sz="2400" dirty="0"/>
              <a:t>the heart is the control center in each person’s life, who they are at the core. And it is that control center, that heart, from which comes the outflow of our life. </a:t>
            </a:r>
          </a:p>
        </p:txBody>
      </p:sp>
      <p:pic>
        <p:nvPicPr>
          <p:cNvPr id="3" name="Picture 2"/>
          <p:cNvPicPr>
            <a:picLocks noChangeAspect="1"/>
          </p:cNvPicPr>
          <p:nvPr/>
        </p:nvPicPr>
        <p:blipFill>
          <a:blip r:embed="rId2"/>
          <a:stretch>
            <a:fillRect/>
          </a:stretch>
        </p:blipFill>
        <p:spPr>
          <a:xfrm>
            <a:off x="3770529" y="2479316"/>
            <a:ext cx="4771144" cy="3573753"/>
          </a:xfrm>
          <a:prstGeom prst="rect">
            <a:avLst/>
          </a:prstGeom>
        </p:spPr>
      </p:pic>
    </p:spTree>
    <p:extLst>
      <p:ext uri="{BB962C8B-B14F-4D97-AF65-F5344CB8AC3E}">
        <p14:creationId xmlns:p14="http://schemas.microsoft.com/office/powerpoint/2010/main" val="4550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Jesus said in Mark 7:21-23: </a:t>
            </a:r>
            <a:endParaRPr lang="en-US" sz="2400" dirty="0" smtClean="0"/>
          </a:p>
          <a:p>
            <a:r>
              <a:rPr lang="en-US" sz="2400" dirty="0"/>
              <a:t>	</a:t>
            </a:r>
            <a:r>
              <a:rPr lang="en-US" sz="2400" dirty="0" smtClean="0"/>
              <a:t>“</a:t>
            </a:r>
            <a:r>
              <a:rPr lang="en-US" sz="2400" i="1" dirty="0"/>
              <a:t>For from within, out of the heart of man, come evil thoughts, sexual immorality, theft, murder, adultery, coveting, wickedness, deceit, sensuality, envy, slander, pride, foolishness. All these evil things come from within, and they defile a person.</a:t>
            </a:r>
            <a:r>
              <a:rPr lang="en-US" sz="2400" dirty="0"/>
              <a:t>"  </a:t>
            </a:r>
            <a:endParaRPr lang="en-US" sz="2400" dirty="0" smtClean="0"/>
          </a:p>
          <a:p>
            <a:r>
              <a:rPr lang="en-US" sz="2400" dirty="0"/>
              <a:t>	</a:t>
            </a:r>
            <a:r>
              <a:rPr lang="en-US" sz="2400" dirty="0" smtClean="0"/>
              <a:t>Jesus </a:t>
            </a:r>
            <a:r>
              <a:rPr lang="en-US" sz="2400" dirty="0"/>
              <a:t>answers the age-old question for us: </a:t>
            </a:r>
            <a:endParaRPr lang="en-US" sz="2400" dirty="0" smtClean="0"/>
          </a:p>
          <a:p>
            <a:r>
              <a:rPr lang="en-US" sz="2400" dirty="0"/>
              <a:t>	</a:t>
            </a:r>
            <a:r>
              <a:rPr lang="en-US" sz="2400" dirty="0" smtClean="0"/>
              <a:t>Is </a:t>
            </a:r>
            <a:r>
              <a:rPr lang="en-US" sz="2400" dirty="0"/>
              <a:t>a man a thief because he steals or does he steal because he is a thief? </a:t>
            </a:r>
            <a:endParaRPr lang="en-US" sz="2400" dirty="0" smtClean="0"/>
          </a:p>
          <a:p>
            <a:r>
              <a:rPr lang="en-US" sz="2400" dirty="0"/>
              <a:t>	</a:t>
            </a:r>
            <a:r>
              <a:rPr lang="en-US" sz="2400" dirty="0" smtClean="0"/>
              <a:t>Of </a:t>
            </a:r>
            <a:r>
              <a:rPr lang="en-US" sz="2400" dirty="0"/>
              <a:t>course the second statement is the right one. </a:t>
            </a:r>
            <a:endParaRPr lang="en-US" sz="2400" dirty="0" smtClean="0"/>
          </a:p>
          <a:p>
            <a:r>
              <a:rPr lang="en-US" sz="2400" dirty="0"/>
              <a:t>	</a:t>
            </a:r>
            <a:r>
              <a:rPr lang="en-US" sz="2400" dirty="0" smtClean="0"/>
              <a:t>Actions </a:t>
            </a:r>
            <a:r>
              <a:rPr lang="en-US" sz="2400" dirty="0"/>
              <a:t>flow from the heart. We “do” because we “are.”  </a:t>
            </a:r>
          </a:p>
        </p:txBody>
      </p:sp>
    </p:spTree>
    <p:extLst>
      <p:ext uri="{BB962C8B-B14F-4D97-AF65-F5344CB8AC3E}">
        <p14:creationId xmlns:p14="http://schemas.microsoft.com/office/powerpoint/2010/main" val="9604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smtClean="0"/>
              <a:t>We </a:t>
            </a:r>
            <a:r>
              <a:rPr lang="en-US" sz="2400" dirty="0"/>
              <a:t>tend to focus on </a:t>
            </a:r>
            <a:r>
              <a:rPr lang="en-US" sz="2400" b="1" i="1" dirty="0"/>
              <a:t>behavior</a:t>
            </a:r>
            <a:r>
              <a:rPr lang="en-US" sz="2400" dirty="0"/>
              <a:t>. </a:t>
            </a:r>
            <a:endParaRPr lang="en-US" sz="2400" dirty="0" smtClean="0"/>
          </a:p>
          <a:p>
            <a:r>
              <a:rPr lang="en-US" sz="2400" dirty="0"/>
              <a:t>	</a:t>
            </a:r>
            <a:r>
              <a:rPr lang="en-US" sz="2400" dirty="0" smtClean="0"/>
              <a:t>With </a:t>
            </a:r>
            <a:r>
              <a:rPr lang="en-US" sz="2400" dirty="0"/>
              <a:t>parenting, it’s easiest to </a:t>
            </a:r>
            <a:r>
              <a:rPr lang="en-US" sz="2400" dirty="0" smtClean="0"/>
              <a:t>look to </a:t>
            </a:r>
            <a:r>
              <a:rPr lang="en-US" sz="2400" dirty="0"/>
              <a:t>behavior, because behavior is what we observe and behavior is something that we can fairly easily control with the time-out chair or a system of punishments and rewards (bribes). </a:t>
            </a:r>
            <a:endParaRPr lang="en-US" sz="2400" dirty="0" smtClean="0"/>
          </a:p>
          <a:p>
            <a:r>
              <a:rPr lang="en-US" sz="2400" dirty="0"/>
              <a:t>	</a:t>
            </a:r>
            <a:r>
              <a:rPr lang="en-US" sz="2400" dirty="0" smtClean="0"/>
              <a:t>But </a:t>
            </a:r>
            <a:r>
              <a:rPr lang="en-US" sz="2400" dirty="0"/>
              <a:t>behavior is only a symptom. </a:t>
            </a:r>
            <a:endParaRPr lang="en-US" sz="2400" dirty="0" smtClean="0"/>
          </a:p>
          <a:p>
            <a:r>
              <a:rPr lang="en-US" sz="2400" dirty="0"/>
              <a:t>	</a:t>
            </a:r>
            <a:r>
              <a:rPr lang="en-US" sz="2400" dirty="0" smtClean="0"/>
              <a:t>There </a:t>
            </a:r>
            <a:r>
              <a:rPr lang="en-US" sz="2400" dirty="0"/>
              <a:t>was something amiss in the heart that produced that behavior, and it is that heart attitude that we must ferret out and address. </a:t>
            </a:r>
            <a:endParaRPr lang="en-US" sz="2400" dirty="0" smtClean="0"/>
          </a:p>
          <a:p>
            <a:r>
              <a:rPr lang="en-US" sz="2400" dirty="0"/>
              <a:t>	</a:t>
            </a:r>
            <a:r>
              <a:rPr lang="en-US" sz="2400" dirty="0" smtClean="0"/>
              <a:t>And </a:t>
            </a:r>
            <a:r>
              <a:rPr lang="en-US" sz="2400" dirty="0"/>
              <a:t>that takes time, lots of time, lots of conversation and probing. </a:t>
            </a:r>
            <a:endParaRPr lang="en-US" sz="2400" dirty="0" smtClean="0"/>
          </a:p>
          <a:p>
            <a:r>
              <a:rPr lang="en-US" sz="2400" dirty="0"/>
              <a:t>	</a:t>
            </a:r>
            <a:r>
              <a:rPr lang="en-US" sz="2400" dirty="0" smtClean="0"/>
              <a:t>But </a:t>
            </a:r>
            <a:r>
              <a:rPr lang="en-US" sz="2400" dirty="0"/>
              <a:t>it is the heart that we must be most concerned about, because the springs of life flow from the heart.</a:t>
            </a:r>
          </a:p>
        </p:txBody>
      </p:sp>
    </p:spTree>
    <p:extLst>
      <p:ext uri="{BB962C8B-B14F-4D97-AF65-F5344CB8AC3E}">
        <p14:creationId xmlns:p14="http://schemas.microsoft.com/office/powerpoint/2010/main" val="7309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339650"/>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err="1"/>
              <a:t>Tedd</a:t>
            </a:r>
            <a:r>
              <a:rPr lang="en-US" sz="2400" dirty="0"/>
              <a:t> Tripp makes a brilliant observation in the first chapter. Do you know what we usually call it when we simply change the behavior without changing the heart attitude? </a:t>
            </a:r>
            <a:endParaRPr lang="en-US" sz="2400" dirty="0" smtClean="0"/>
          </a:p>
          <a:p>
            <a:r>
              <a:rPr lang="en-US" sz="2400" dirty="0"/>
              <a:t>	</a:t>
            </a:r>
            <a:r>
              <a:rPr lang="en-US" sz="2400" dirty="0" smtClean="0"/>
              <a:t>Ordinarily </a:t>
            </a:r>
            <a:r>
              <a:rPr lang="en-US" sz="2400" dirty="0"/>
              <a:t>we call </a:t>
            </a:r>
            <a:r>
              <a:rPr lang="en-US" sz="2400" dirty="0" smtClean="0"/>
              <a:t>that… </a:t>
            </a:r>
          </a:p>
          <a:p>
            <a:endParaRPr lang="en-US" sz="2400" dirty="0" smtClean="0"/>
          </a:p>
          <a:p>
            <a:pPr algn="ctr"/>
            <a:r>
              <a:rPr lang="en-US" sz="3600" b="1" i="1" dirty="0" smtClean="0"/>
              <a:t>HYPOCRISY</a:t>
            </a:r>
            <a:r>
              <a:rPr lang="en-US" sz="3600" dirty="0" smtClean="0"/>
              <a:t>, </a:t>
            </a:r>
          </a:p>
          <a:p>
            <a:endParaRPr lang="en-US" sz="2400" dirty="0" smtClean="0"/>
          </a:p>
          <a:p>
            <a:r>
              <a:rPr lang="en-US" sz="2400" dirty="0" smtClean="0"/>
              <a:t>when </a:t>
            </a:r>
            <a:r>
              <a:rPr lang="en-US" sz="2400" dirty="0"/>
              <a:t>we say or do one thing, but really think or feel something else.  </a:t>
            </a:r>
            <a:endParaRPr lang="en-US" sz="2400" dirty="0" smtClean="0"/>
          </a:p>
          <a:p>
            <a:r>
              <a:rPr lang="en-US" sz="2400" dirty="0"/>
              <a:t>	</a:t>
            </a:r>
            <a:r>
              <a:rPr lang="en-US" sz="2400" dirty="0" smtClean="0"/>
              <a:t>And </a:t>
            </a:r>
            <a:r>
              <a:rPr lang="en-US" sz="2400" dirty="0"/>
              <a:t>hypocrisy is everywhere condemned in Scripture. </a:t>
            </a:r>
          </a:p>
        </p:txBody>
      </p:sp>
    </p:spTree>
    <p:extLst>
      <p:ext uri="{BB962C8B-B14F-4D97-AF65-F5344CB8AC3E}">
        <p14:creationId xmlns:p14="http://schemas.microsoft.com/office/powerpoint/2010/main" val="8061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smtClean="0"/>
              <a:t>Listen </a:t>
            </a:r>
            <a:r>
              <a:rPr lang="en-US" sz="2400" dirty="0"/>
              <a:t>to Tripp’s own words:  </a:t>
            </a:r>
            <a:endParaRPr lang="en-US" sz="2400" dirty="0" smtClean="0"/>
          </a:p>
          <a:p>
            <a:r>
              <a:rPr lang="en-US" sz="2400" dirty="0"/>
              <a:t>	</a:t>
            </a:r>
            <a:r>
              <a:rPr lang="en-US" sz="2400" dirty="0" smtClean="0"/>
              <a:t>“</a:t>
            </a:r>
            <a:r>
              <a:rPr lang="en-US" sz="2400" dirty="0"/>
              <a:t>A change in behavior that does not stem from a change in heart is not commendable; it is </a:t>
            </a:r>
            <a:r>
              <a:rPr lang="en-US" sz="2400" b="1" i="1" dirty="0"/>
              <a:t>condemnable</a:t>
            </a:r>
            <a:r>
              <a:rPr lang="en-US" sz="2400" dirty="0"/>
              <a:t>. Is it not the hypocrisy that Jesus condemned in the Pharisees? In Matthew 15, Jesus denounces the Pharisees who have honored him with their lips while their hearts were far from him. Jesus censures them as people who wash the outside of the cup while the inside is still unclean. Yet this is what we often do in childrearing. We demand changed behavior and never address the heart that drives the behavior.” (4)</a:t>
            </a:r>
          </a:p>
        </p:txBody>
      </p:sp>
    </p:spTree>
    <p:extLst>
      <p:ext uri="{BB962C8B-B14F-4D97-AF65-F5344CB8AC3E}">
        <p14:creationId xmlns:p14="http://schemas.microsoft.com/office/powerpoint/2010/main" val="24456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308324"/>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Now, of course, we must require proper behavior. God’s Word calls for obedience. </a:t>
            </a:r>
            <a:endParaRPr lang="en-US" sz="2400" dirty="0" smtClean="0"/>
          </a:p>
          <a:p>
            <a:r>
              <a:rPr lang="en-US" sz="2400" dirty="0"/>
              <a:t>	</a:t>
            </a:r>
            <a:r>
              <a:rPr lang="en-US" sz="2400" dirty="0" smtClean="0"/>
              <a:t>But </a:t>
            </a:r>
            <a:r>
              <a:rPr lang="en-US" sz="2400" dirty="0"/>
              <a:t>this is where so many stop short and fail to address the heart attitude that caused the disobedient behavior in the first place.  </a:t>
            </a:r>
          </a:p>
        </p:txBody>
      </p:sp>
    </p:spTree>
    <p:extLst>
      <p:ext uri="{BB962C8B-B14F-4D97-AF65-F5344CB8AC3E}">
        <p14:creationId xmlns:p14="http://schemas.microsoft.com/office/powerpoint/2010/main" val="17935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370975"/>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Tripp poses a common situation in families with multiple children: fighting over a toy. </a:t>
            </a:r>
            <a:endParaRPr lang="en-US" sz="2400" dirty="0" smtClean="0"/>
          </a:p>
          <a:p>
            <a:r>
              <a:rPr lang="en-US" sz="2400" dirty="0"/>
              <a:t>	</a:t>
            </a:r>
            <a:r>
              <a:rPr lang="en-US" sz="2400" dirty="0" smtClean="0"/>
              <a:t>What </a:t>
            </a:r>
            <a:r>
              <a:rPr lang="en-US" sz="2400" dirty="0"/>
              <a:t>is </a:t>
            </a:r>
            <a:r>
              <a:rPr lang="en-US" sz="2400" dirty="0" smtClean="0"/>
              <a:t>the usual </a:t>
            </a:r>
            <a:r>
              <a:rPr lang="en-US" sz="2400" dirty="0"/>
              <a:t>response to resolve this conflict? (Who had it first</a:t>
            </a:r>
            <a:r>
              <a:rPr lang="en-US" sz="2400" dirty="0" smtClean="0"/>
              <a:t>?)</a:t>
            </a:r>
          </a:p>
          <a:p>
            <a:r>
              <a:rPr lang="en-US" sz="2400" dirty="0"/>
              <a:t>	</a:t>
            </a:r>
            <a:r>
              <a:rPr lang="en-US" sz="2400" dirty="0" smtClean="0"/>
              <a:t>This </a:t>
            </a:r>
            <a:r>
              <a:rPr lang="en-US" sz="2400" dirty="0"/>
              <a:t>response seems to teach the child about justice, but it also teaches the child that the prize goes to the quickest. </a:t>
            </a:r>
            <a:endParaRPr lang="en-US" sz="2400" dirty="0" smtClean="0"/>
          </a:p>
          <a:p>
            <a:r>
              <a:rPr lang="en-US" sz="2400" dirty="0"/>
              <a:t>	</a:t>
            </a:r>
            <a:r>
              <a:rPr lang="en-US" sz="2400" dirty="0" smtClean="0"/>
              <a:t>And </a:t>
            </a:r>
            <a:r>
              <a:rPr lang="en-US" sz="2400" dirty="0"/>
              <a:t>what we really have in this situation are two children with selfish hearts. </a:t>
            </a:r>
            <a:endParaRPr lang="en-US" sz="2400" dirty="0" smtClean="0"/>
          </a:p>
          <a:p>
            <a:r>
              <a:rPr lang="en-US" sz="2400" dirty="0"/>
              <a:t>	</a:t>
            </a:r>
            <a:r>
              <a:rPr lang="en-US" sz="2400" dirty="0" smtClean="0"/>
              <a:t>“</a:t>
            </a:r>
            <a:r>
              <a:rPr lang="en-US" sz="2400" dirty="0"/>
              <a:t>Who had it first?” may solve the dispute in the short run, but it does nothing to address the underlying cause of two selfish hearts, two children both saying, “I care only for my own happiness. I care nothing for your happiness</a:t>
            </a:r>
            <a:r>
              <a:rPr lang="en-US" sz="2400" dirty="0" smtClean="0"/>
              <a:t>.”</a:t>
            </a:r>
          </a:p>
          <a:p>
            <a:r>
              <a:rPr lang="en-US" sz="2400" dirty="0"/>
              <a:t>	And this is the case in all behavior. The heart attitude directs the behavior. So discipline must not simply treat the symptom, but the underlying cause as well.  </a:t>
            </a:r>
          </a:p>
          <a:p>
            <a:endParaRPr lang="en-US" sz="2400" dirty="0"/>
          </a:p>
        </p:txBody>
      </p:sp>
    </p:spTree>
    <p:extLst>
      <p:ext uri="{BB962C8B-B14F-4D97-AF65-F5344CB8AC3E}">
        <p14:creationId xmlns:p14="http://schemas.microsoft.com/office/powerpoint/2010/main" val="24708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a:t>
            </a:r>
            <a:r>
              <a:rPr lang="en-US" sz="2400" dirty="0" smtClean="0"/>
              <a:t>Focusing </a:t>
            </a:r>
            <a:r>
              <a:rPr lang="en-US" sz="2400" dirty="0"/>
              <a:t>on the heart has great benefits.  </a:t>
            </a:r>
          </a:p>
          <a:p>
            <a:r>
              <a:rPr lang="en-US" sz="2400" dirty="0"/>
              <a:t>	1. Examining the heart attitude exposes the child’s sin.  </a:t>
            </a:r>
          </a:p>
          <a:p>
            <a:r>
              <a:rPr lang="en-US" sz="2400" dirty="0"/>
              <a:t>	2. It then leads to the cross of Christ and the need for a Savior.  </a:t>
            </a:r>
          </a:p>
          <a:p>
            <a:r>
              <a:rPr lang="en-US" sz="2400" dirty="0"/>
              <a:t>	3. And this reveals the glory of God’s grace who gave his Son that we might be forgiven and reconciled to him.  </a:t>
            </a:r>
            <a:endParaRPr lang="en-US" sz="2400" dirty="0" smtClean="0"/>
          </a:p>
          <a:p>
            <a:r>
              <a:rPr lang="en-US" sz="2400" dirty="0"/>
              <a:t>	So this is the main goal God sets before us as we discharge our trust to raise the children he has loaned us. </a:t>
            </a:r>
          </a:p>
          <a:p>
            <a:r>
              <a:rPr lang="en-US" sz="2400" dirty="0"/>
              <a:t>	We work backwards from the child’s behavior to the heart, exposing the sinful attitudes that produced the sinful behavior. </a:t>
            </a:r>
            <a:endParaRPr lang="en-US" sz="2400" dirty="0" smtClean="0"/>
          </a:p>
          <a:p>
            <a:r>
              <a:rPr lang="en-US" sz="2400" dirty="0"/>
              <a:t>	</a:t>
            </a:r>
            <a:r>
              <a:rPr lang="en-US" sz="2400" dirty="0" smtClean="0"/>
              <a:t>We </a:t>
            </a:r>
            <a:r>
              <a:rPr lang="en-US" sz="2400" dirty="0"/>
              <a:t>examine ways the child is seeking a sinful response to satisfy a soul’s thirst which only Christ can satisfy.</a:t>
            </a:r>
          </a:p>
        </p:txBody>
      </p:sp>
    </p:spTree>
    <p:extLst>
      <p:ext uri="{BB962C8B-B14F-4D97-AF65-F5344CB8AC3E}">
        <p14:creationId xmlns:p14="http://schemas.microsoft.com/office/powerpoint/2010/main" val="12471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  IT IS THE HEART THAT MATTERS. </a:t>
            </a:r>
            <a:endParaRPr lang="en-US" sz="2400" dirty="0"/>
          </a:p>
          <a:p>
            <a:r>
              <a:rPr lang="en-US" sz="2400" dirty="0"/>
              <a:t> </a:t>
            </a:r>
          </a:p>
          <a:p>
            <a:r>
              <a:rPr lang="en-US" sz="2400" dirty="0"/>
              <a:t>	But it is this understanding, that the heart is the spring of life, which informs and controls </a:t>
            </a:r>
            <a:r>
              <a:rPr lang="en-US" sz="2400" dirty="0" smtClean="0"/>
              <a:t>our work</a:t>
            </a:r>
            <a:r>
              <a:rPr lang="en-US" sz="2400" dirty="0"/>
              <a:t>.  </a:t>
            </a:r>
            <a:endParaRPr lang="en-US" sz="2400" dirty="0" smtClean="0"/>
          </a:p>
          <a:p>
            <a:r>
              <a:rPr lang="en-US" sz="2400" dirty="0"/>
              <a:t>	</a:t>
            </a:r>
            <a:r>
              <a:rPr lang="en-US" sz="2400" dirty="0" smtClean="0"/>
              <a:t>We </a:t>
            </a:r>
            <a:r>
              <a:rPr lang="en-US" sz="2400" dirty="0"/>
              <a:t>look to the all-sufficient Scriptures to examine the parenting task itself, the way a child develops, proper goals for us parents, and the best training methods.  </a:t>
            </a:r>
            <a:endParaRPr lang="en-US" sz="2400" dirty="0" smtClean="0"/>
          </a:p>
          <a:p>
            <a:r>
              <a:rPr lang="en-US" sz="2400" dirty="0"/>
              <a:t>	</a:t>
            </a:r>
            <a:r>
              <a:rPr lang="en-US" sz="2400" dirty="0" smtClean="0"/>
              <a:t>This </a:t>
            </a:r>
            <a:r>
              <a:rPr lang="en-US" sz="2400" dirty="0"/>
              <a:t>is not some new and improved technique to produce happy, well-adjusted, </a:t>
            </a:r>
            <a:r>
              <a:rPr lang="en-US" sz="2400" dirty="0" smtClean="0"/>
              <a:t>properly-behaved </a:t>
            </a:r>
            <a:r>
              <a:rPr lang="en-US" sz="2400" dirty="0"/>
              <a:t>children. </a:t>
            </a:r>
            <a:endParaRPr lang="en-US" sz="2400" dirty="0" smtClean="0"/>
          </a:p>
          <a:p>
            <a:r>
              <a:rPr lang="en-US" sz="2400" dirty="0"/>
              <a:t>	</a:t>
            </a:r>
            <a:r>
              <a:rPr lang="en-US" sz="2400" dirty="0" smtClean="0"/>
              <a:t>This </a:t>
            </a:r>
            <a:r>
              <a:rPr lang="en-US" sz="2400" dirty="0"/>
              <a:t>is a fresh way of seeing our task as parents to teach our children about themselves, the world they were born into, and especially to lead them to fulfill their responsibility before the God who made them.   </a:t>
            </a:r>
          </a:p>
        </p:txBody>
      </p:sp>
    </p:spTree>
    <p:extLst>
      <p:ext uri="{BB962C8B-B14F-4D97-AF65-F5344CB8AC3E}">
        <p14:creationId xmlns:p14="http://schemas.microsoft.com/office/powerpoint/2010/main" val="12622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a:t>
            </a:r>
            <a:r>
              <a:rPr lang="en-US" sz="2400" dirty="0" smtClean="0"/>
              <a:t>We </a:t>
            </a:r>
            <a:r>
              <a:rPr lang="en-US" sz="2400" dirty="0"/>
              <a:t>must consider shaping influences. </a:t>
            </a:r>
            <a:endParaRPr lang="en-US" sz="2400" dirty="0" smtClean="0"/>
          </a:p>
          <a:p>
            <a:r>
              <a:rPr lang="en-US" sz="2400" dirty="0"/>
              <a:t>	</a:t>
            </a:r>
            <a:r>
              <a:rPr lang="en-US" sz="2400" dirty="0" smtClean="0"/>
              <a:t>What </a:t>
            </a:r>
            <a:r>
              <a:rPr lang="en-US" sz="2400" dirty="0"/>
              <a:t>are “shaping influences”?  </a:t>
            </a:r>
            <a:endParaRPr lang="en-US" sz="2400" dirty="0" smtClean="0"/>
          </a:p>
          <a:p>
            <a:r>
              <a:rPr lang="en-US" sz="2400" dirty="0"/>
              <a:t>	</a:t>
            </a:r>
            <a:r>
              <a:rPr lang="en-US" sz="2400" dirty="0" smtClean="0"/>
              <a:t>Tripp </a:t>
            </a:r>
            <a:r>
              <a:rPr lang="en-US" sz="2400" dirty="0"/>
              <a:t>offers this definition: “those events and circumstances in a child’s developmental years that prove to be catalysts for making him or her the person they become.” (10)  </a:t>
            </a:r>
            <a:endParaRPr lang="en-US" sz="2400" dirty="0" smtClean="0"/>
          </a:p>
          <a:p>
            <a:r>
              <a:rPr lang="en-US" sz="2400" dirty="0"/>
              <a:t>	</a:t>
            </a:r>
            <a:r>
              <a:rPr lang="en-US" sz="2400" dirty="0" smtClean="0"/>
              <a:t>We </a:t>
            </a:r>
            <a:r>
              <a:rPr lang="en-US" sz="2400" dirty="0"/>
              <a:t>all know that a child’s environment is important.  </a:t>
            </a:r>
            <a:endParaRPr lang="en-US" sz="2400" dirty="0" smtClean="0"/>
          </a:p>
          <a:p>
            <a:r>
              <a:rPr lang="en-US" sz="2400" dirty="0"/>
              <a:t>	</a:t>
            </a:r>
            <a:r>
              <a:rPr lang="en-US" sz="2400" dirty="0" smtClean="0"/>
              <a:t>For </a:t>
            </a:r>
            <a:r>
              <a:rPr lang="en-US" sz="2400" dirty="0"/>
              <a:t>example, Dr. Ben Carson grew up in the slums but rose to become a famous surgeon. The story is remarkable because that kind of impoverished environment tends to inhibit achievement. </a:t>
            </a:r>
            <a:endParaRPr lang="en-US" sz="2400" dirty="0" smtClean="0"/>
          </a:p>
          <a:p>
            <a:r>
              <a:rPr lang="en-US" sz="2400" dirty="0"/>
              <a:t>	</a:t>
            </a:r>
            <a:r>
              <a:rPr lang="en-US" sz="2400" dirty="0" smtClean="0"/>
              <a:t>So </a:t>
            </a:r>
            <a:r>
              <a:rPr lang="en-US" sz="2400" dirty="0"/>
              <a:t>we all sense the importance of these shaping influences.  </a:t>
            </a:r>
          </a:p>
        </p:txBody>
      </p:sp>
    </p:spTree>
    <p:extLst>
      <p:ext uri="{BB962C8B-B14F-4D97-AF65-F5344CB8AC3E}">
        <p14:creationId xmlns:p14="http://schemas.microsoft.com/office/powerpoint/2010/main" val="13336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The obvious goal of parenting from this worldly perspective is the personal convenience and </a:t>
            </a:r>
            <a:r>
              <a:rPr lang="en-US" sz="2400" dirty="0" smtClean="0"/>
              <a:t>satisfaction/fulfillment </a:t>
            </a:r>
            <a:r>
              <a:rPr lang="en-US" sz="2400" dirty="0"/>
              <a:t>of the parents. </a:t>
            </a:r>
            <a:endParaRPr lang="en-US" sz="2400" dirty="0" smtClean="0"/>
          </a:p>
          <a:p>
            <a:r>
              <a:rPr lang="en-US" sz="2400" dirty="0"/>
              <a:t>	</a:t>
            </a:r>
            <a:r>
              <a:rPr lang="en-US" sz="2400" dirty="0" smtClean="0"/>
              <a:t>God </a:t>
            </a:r>
            <a:r>
              <a:rPr lang="en-US" sz="2400" dirty="0"/>
              <a:t>help us when the main concern in parenting is the convenience of the parents!</a:t>
            </a:r>
          </a:p>
          <a:p>
            <a:r>
              <a:rPr lang="en-US" sz="2400" dirty="0"/>
              <a:t>	Then there are the willing accomplices who lend supposed “scientific” support for letting your children raise </a:t>
            </a:r>
            <a:r>
              <a:rPr lang="en-US" sz="2400" dirty="0" smtClean="0"/>
              <a:t>themselves. </a:t>
            </a:r>
          </a:p>
          <a:p>
            <a:r>
              <a:rPr lang="en-US" sz="2400" dirty="0"/>
              <a:t>	</a:t>
            </a:r>
            <a:r>
              <a:rPr lang="en-US" sz="2400" dirty="0" smtClean="0"/>
              <a:t>Last </a:t>
            </a:r>
            <a:r>
              <a:rPr lang="en-US" sz="2400" dirty="0"/>
              <a:t>year our four summer seminars centered on the roots of the sexual revolution, four major players from various academic fields who supposedly lent intellectual credibility to the new sexual (</a:t>
            </a:r>
            <a:r>
              <a:rPr lang="en-US" sz="2400" dirty="0" err="1"/>
              <a:t>im</a:t>
            </a:r>
            <a:r>
              <a:rPr lang="en-US" sz="2400" dirty="0"/>
              <a:t>)morality. But it was the summer of Covid-19, so few people came. </a:t>
            </a:r>
          </a:p>
        </p:txBody>
      </p:sp>
    </p:spTree>
    <p:extLst>
      <p:ext uri="{BB962C8B-B14F-4D97-AF65-F5344CB8AC3E}">
        <p14:creationId xmlns:p14="http://schemas.microsoft.com/office/powerpoint/2010/main" val="9834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And God’s Word agrees. </a:t>
            </a:r>
            <a:endParaRPr lang="en-US" sz="2400" dirty="0" smtClean="0"/>
          </a:p>
          <a:p>
            <a:r>
              <a:rPr lang="en-US" sz="2400" dirty="0"/>
              <a:t>	</a:t>
            </a:r>
            <a:r>
              <a:rPr lang="en-US" sz="2400" dirty="0" smtClean="0"/>
              <a:t>For </a:t>
            </a:r>
            <a:r>
              <a:rPr lang="en-US" sz="2400" dirty="0"/>
              <a:t>example, Deuteronomy </a:t>
            </a:r>
            <a:r>
              <a:rPr lang="en-US" sz="2400" dirty="0" smtClean="0"/>
              <a:t>6:4-7:  </a:t>
            </a:r>
          </a:p>
          <a:p>
            <a:r>
              <a:rPr lang="en-US" sz="2400" i="1" dirty="0"/>
              <a:t>	</a:t>
            </a:r>
            <a:r>
              <a:rPr lang="en-US" sz="2400" i="1" dirty="0" smtClean="0"/>
              <a:t>“</a:t>
            </a:r>
            <a:r>
              <a:rPr lang="en-US" sz="2400" i="1" dirty="0"/>
              <a:t>Hear, O Israel: The LORD our God, the LORD is one. You shall love the LORD your God with all your heart and with all your soul and with all your might. And these words that I command you today shall be on your heart. You shall teach them diligently to your children, and shall talk of them when you sit in your house, and when you walk by the way, and when you lie down, and when you rise.”</a:t>
            </a:r>
            <a:r>
              <a:rPr lang="en-US" sz="2400" dirty="0"/>
              <a:t>  </a:t>
            </a:r>
            <a:endParaRPr lang="en-US" sz="2400" dirty="0" smtClean="0"/>
          </a:p>
          <a:p>
            <a:r>
              <a:rPr lang="en-US" sz="2400" dirty="0"/>
              <a:t>	</a:t>
            </a:r>
            <a:r>
              <a:rPr lang="en-US" sz="2400" dirty="0" smtClean="0"/>
              <a:t>So </a:t>
            </a:r>
            <a:r>
              <a:rPr lang="en-US" sz="2400" dirty="0"/>
              <a:t>there is the assumption that teaching important matters is to be a shaping influence as children are growing up.  </a:t>
            </a:r>
          </a:p>
        </p:txBody>
      </p:sp>
    </p:spTree>
    <p:extLst>
      <p:ext uri="{BB962C8B-B14F-4D97-AF65-F5344CB8AC3E}">
        <p14:creationId xmlns:p14="http://schemas.microsoft.com/office/powerpoint/2010/main" val="41087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The New Testament </a:t>
            </a:r>
            <a:r>
              <a:rPr lang="en-US" sz="2400" dirty="0" smtClean="0"/>
              <a:t>agrees. 	</a:t>
            </a:r>
          </a:p>
          <a:p>
            <a:r>
              <a:rPr lang="en-US" sz="2400" dirty="0"/>
              <a:t>	</a:t>
            </a:r>
            <a:r>
              <a:rPr lang="en-US" sz="2400" dirty="0" smtClean="0"/>
              <a:t>Ephesians </a:t>
            </a:r>
            <a:r>
              <a:rPr lang="en-US" sz="2400" dirty="0"/>
              <a:t>6:1-4:  </a:t>
            </a:r>
            <a:r>
              <a:rPr lang="en-US" sz="2400" i="1" dirty="0"/>
              <a:t>“Children, obey your parents in the Lord, for this is right. “Honor your father and mother” (this is the first commandment with a promise), ‘that it may go well with you and that you may live long in the land.’ Fathers, do not provoke your children to anger, but bring them up in the discipline and instruction of the Lord.”</a:t>
            </a:r>
            <a:r>
              <a:rPr lang="en-US" sz="2400" dirty="0"/>
              <a:t>  </a:t>
            </a:r>
            <a:endParaRPr lang="en-US" sz="2400" dirty="0" smtClean="0"/>
          </a:p>
          <a:p>
            <a:r>
              <a:rPr lang="en-US" sz="2400" dirty="0"/>
              <a:t>	</a:t>
            </a:r>
            <a:r>
              <a:rPr lang="en-US" sz="2400" dirty="0" smtClean="0"/>
              <a:t>Again </a:t>
            </a:r>
            <a:r>
              <a:rPr lang="en-US" sz="2400" dirty="0"/>
              <a:t>there is the assumption that parents are to provide order and nurture as a helpful shaping influence upon their children.  </a:t>
            </a:r>
          </a:p>
        </p:txBody>
      </p:sp>
    </p:spTree>
    <p:extLst>
      <p:ext uri="{BB962C8B-B14F-4D97-AF65-F5344CB8AC3E}">
        <p14:creationId xmlns:p14="http://schemas.microsoft.com/office/powerpoint/2010/main" val="20271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But it’s important to note that it is not only these shaping influences, but the child’s response to them that matters greatly, otherwise a child raised in a slum could never become a surgeon. </a:t>
            </a:r>
            <a:endParaRPr lang="en-US" sz="2400" dirty="0" smtClean="0"/>
          </a:p>
          <a:p>
            <a:r>
              <a:rPr lang="en-US" sz="2400" dirty="0"/>
              <a:t>	</a:t>
            </a:r>
            <a:r>
              <a:rPr lang="en-US" sz="2400" dirty="0" smtClean="0"/>
              <a:t>And </a:t>
            </a:r>
            <a:r>
              <a:rPr lang="en-US" sz="2400" dirty="0"/>
              <a:t>here is the importance of the heart once again, for the child’s response will flow from their heart.</a:t>
            </a:r>
          </a:p>
          <a:p>
            <a:r>
              <a:rPr lang="en-US" sz="2400" dirty="0"/>
              <a:t>	 </a:t>
            </a:r>
            <a:r>
              <a:rPr lang="en-US" sz="2400" dirty="0" smtClean="0"/>
              <a:t>So </a:t>
            </a:r>
            <a:r>
              <a:rPr lang="en-US" sz="2400" dirty="0"/>
              <a:t>what are these shaping influences?  </a:t>
            </a:r>
            <a:endParaRPr lang="en-US" sz="2400" dirty="0" smtClean="0"/>
          </a:p>
          <a:p>
            <a:r>
              <a:rPr lang="en-US" sz="2400" dirty="0"/>
              <a:t>	</a:t>
            </a:r>
            <a:r>
              <a:rPr lang="en-US" sz="2400" dirty="0" err="1" smtClean="0"/>
              <a:t>Tedd</a:t>
            </a:r>
            <a:r>
              <a:rPr lang="en-US" sz="2400" dirty="0" smtClean="0"/>
              <a:t> </a:t>
            </a:r>
            <a:r>
              <a:rPr lang="en-US" sz="2400" dirty="0"/>
              <a:t>Tripp lists six, and with a little thought they are quite obvious. </a:t>
            </a:r>
          </a:p>
        </p:txBody>
      </p:sp>
    </p:spTree>
    <p:extLst>
      <p:ext uri="{BB962C8B-B14F-4D97-AF65-F5344CB8AC3E}">
        <p14:creationId xmlns:p14="http://schemas.microsoft.com/office/powerpoint/2010/main" val="14151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946" y="-16652"/>
            <a:ext cx="10029811" cy="6874652"/>
          </a:xfrm>
          <a:prstGeom prst="rect">
            <a:avLst/>
          </a:prstGeom>
        </p:spPr>
      </p:pic>
    </p:spTree>
    <p:extLst>
      <p:ext uri="{BB962C8B-B14F-4D97-AF65-F5344CB8AC3E}">
        <p14:creationId xmlns:p14="http://schemas.microsoft.com/office/powerpoint/2010/main" val="197673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1. One is the STRUCTURE OF FAMILY LIFE.  </a:t>
            </a:r>
            <a:endParaRPr lang="en-US" sz="2400" dirty="0" smtClean="0"/>
          </a:p>
          <a:p>
            <a:r>
              <a:rPr lang="en-US" sz="2400" dirty="0"/>
              <a:t>	</a:t>
            </a:r>
            <a:r>
              <a:rPr lang="en-US" sz="2400" dirty="0" smtClean="0"/>
              <a:t>Is </a:t>
            </a:r>
            <a:r>
              <a:rPr lang="en-US" sz="2400" dirty="0"/>
              <a:t>the family a traditional, nuclear family:  Dad, Mom, and the kids? Or is it some other arrangement? And are grandparents readily available (and helpful) or not? </a:t>
            </a:r>
            <a:endParaRPr lang="en-US" sz="2400" dirty="0" smtClean="0"/>
          </a:p>
          <a:p>
            <a:r>
              <a:rPr lang="en-US" sz="2400" dirty="0"/>
              <a:t>	</a:t>
            </a:r>
            <a:r>
              <a:rPr lang="en-US" sz="2400" dirty="0" smtClean="0"/>
              <a:t>And </a:t>
            </a:r>
            <a:r>
              <a:rPr lang="en-US" sz="2400" dirty="0"/>
              <a:t>what about the </a:t>
            </a:r>
            <a:r>
              <a:rPr lang="en-US" sz="2400" dirty="0" smtClean="0"/>
              <a:t>interaction between </a:t>
            </a:r>
            <a:r>
              <a:rPr lang="en-US" sz="2400" dirty="0"/>
              <a:t>the parents? The birth order of the children affects each of the children, as well as their gender and relative ages.  </a:t>
            </a:r>
          </a:p>
          <a:p>
            <a:r>
              <a:rPr lang="en-US" sz="2400" dirty="0"/>
              <a:t>	Some time ago I spoke with a young man whose father was at best absent and often abusive.  That young man was deeply impacted by this rejection by his father. He was longing for a strong male figure in his life. He was out of high school, but his emotional development and self-control had been arrested somewhere in the middle school ages.  </a:t>
            </a:r>
          </a:p>
        </p:txBody>
      </p:sp>
    </p:spTree>
    <p:extLst>
      <p:ext uri="{BB962C8B-B14F-4D97-AF65-F5344CB8AC3E}">
        <p14:creationId xmlns:p14="http://schemas.microsoft.com/office/powerpoint/2010/main" val="320223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2. And likewise the FAMILY VALUES are of great importance. </a:t>
            </a:r>
            <a:endParaRPr lang="en-US" sz="2400" dirty="0" smtClean="0"/>
          </a:p>
          <a:p>
            <a:r>
              <a:rPr lang="en-US" sz="2400" dirty="0"/>
              <a:t>	</a:t>
            </a:r>
            <a:r>
              <a:rPr lang="en-US" sz="2400" dirty="0" smtClean="0"/>
              <a:t>What </a:t>
            </a:r>
            <a:r>
              <a:rPr lang="en-US" sz="2400" dirty="0"/>
              <a:t>does the family/parents value highly? How do they treat the commodities of time and money? What virtues do they prize most highly? </a:t>
            </a:r>
            <a:endParaRPr lang="en-US" sz="2400" dirty="0" smtClean="0"/>
          </a:p>
          <a:p>
            <a:r>
              <a:rPr lang="en-US" sz="2400" dirty="0"/>
              <a:t>	</a:t>
            </a:r>
            <a:r>
              <a:rPr lang="en-US" sz="2400" dirty="0" smtClean="0"/>
              <a:t>How </a:t>
            </a:r>
            <a:r>
              <a:rPr lang="en-US" sz="2400" dirty="0"/>
              <a:t>authentically do they live? Is there much hypocrisy? That is, how great is the discrepancy between their private and public lives? </a:t>
            </a:r>
            <a:endParaRPr lang="en-US" sz="2400" dirty="0" smtClean="0"/>
          </a:p>
          <a:p>
            <a:r>
              <a:rPr lang="en-US" sz="2400" dirty="0"/>
              <a:t>	</a:t>
            </a:r>
            <a:r>
              <a:rPr lang="en-US" sz="2400" dirty="0" smtClean="0"/>
              <a:t>Are </a:t>
            </a:r>
            <a:r>
              <a:rPr lang="en-US" sz="2400" dirty="0"/>
              <a:t>there many secrets that must be kept, and what is the penalty for revealing a family secret? </a:t>
            </a:r>
          </a:p>
        </p:txBody>
      </p:sp>
    </p:spTree>
    <p:extLst>
      <p:ext uri="{BB962C8B-B14F-4D97-AF65-F5344CB8AC3E}">
        <p14:creationId xmlns:p14="http://schemas.microsoft.com/office/powerpoint/2010/main" val="302009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3. And FAMILY ROLES matter. </a:t>
            </a:r>
            <a:endParaRPr lang="en-US" sz="2400" dirty="0" smtClean="0"/>
          </a:p>
          <a:p>
            <a:r>
              <a:rPr lang="en-US" sz="2400" dirty="0"/>
              <a:t>	</a:t>
            </a:r>
            <a:r>
              <a:rPr lang="en-US" sz="2400" dirty="0" smtClean="0"/>
              <a:t>Within </a:t>
            </a:r>
            <a:r>
              <a:rPr lang="en-US" sz="2400" dirty="0"/>
              <a:t>each family there are roles that each member plays. How well defined are these roles? How flexible are they?  And how “traditional” are these roles? </a:t>
            </a:r>
            <a:endParaRPr lang="en-US" sz="2400" dirty="0" smtClean="0"/>
          </a:p>
          <a:p>
            <a:r>
              <a:rPr lang="en-US" sz="2400" dirty="0"/>
              <a:t>	</a:t>
            </a:r>
            <a:r>
              <a:rPr lang="en-US" sz="2400" dirty="0" smtClean="0"/>
              <a:t>Is </a:t>
            </a:r>
            <a:r>
              <a:rPr lang="en-US" sz="2400" dirty="0"/>
              <a:t>the father involved with every aspect of life, or is he mostly absent and absorbed with career, work, or outside activities? </a:t>
            </a:r>
            <a:endParaRPr lang="en-US" sz="2400" dirty="0" smtClean="0"/>
          </a:p>
          <a:p>
            <a:r>
              <a:rPr lang="en-US" sz="2400" dirty="0"/>
              <a:t>	</a:t>
            </a:r>
            <a:r>
              <a:rPr lang="en-US" sz="2400" dirty="0" smtClean="0"/>
              <a:t>And </a:t>
            </a:r>
            <a:r>
              <a:rPr lang="en-US" sz="2400" dirty="0"/>
              <a:t>is the mother employed outside the home? Who keeps the financial records and checkbook? Who does the household chores? Who takes care of the lawn, the car, the garage, the cooking, the laundry, the housecleaning?  </a:t>
            </a:r>
            <a:endParaRPr lang="en-US" sz="2400" dirty="0" smtClean="0"/>
          </a:p>
          <a:p>
            <a:r>
              <a:rPr lang="en-US" sz="2400" dirty="0"/>
              <a:t>	</a:t>
            </a:r>
            <a:r>
              <a:rPr lang="en-US" sz="2400" dirty="0" smtClean="0"/>
              <a:t>And </a:t>
            </a:r>
            <a:r>
              <a:rPr lang="en-US" sz="2400" dirty="0"/>
              <a:t>what is the role of the children? Are they the stars whom the parents serve? Are they servants whom the parents use?</a:t>
            </a:r>
          </a:p>
        </p:txBody>
      </p:sp>
    </p:spTree>
    <p:extLst>
      <p:ext uri="{BB962C8B-B14F-4D97-AF65-F5344CB8AC3E}">
        <p14:creationId xmlns:p14="http://schemas.microsoft.com/office/powerpoint/2010/main" val="31543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4. Another large shaping influence is FAMILY CONFLICT RESOLUTION</a:t>
            </a:r>
            <a:r>
              <a:rPr lang="en-US" sz="2400" dirty="0" smtClean="0"/>
              <a:t>.</a:t>
            </a:r>
          </a:p>
          <a:p>
            <a:r>
              <a:rPr lang="en-US" sz="2400" dirty="0"/>
              <a:t>	</a:t>
            </a:r>
            <a:r>
              <a:rPr lang="en-US" sz="2400" dirty="0" smtClean="0"/>
              <a:t>Does </a:t>
            </a:r>
            <a:r>
              <a:rPr lang="en-US" sz="2400" dirty="0"/>
              <a:t>the family know how to talk about, but more importantly resolve issues and problems? </a:t>
            </a:r>
            <a:endParaRPr lang="en-US" sz="2400" dirty="0" smtClean="0"/>
          </a:p>
          <a:p>
            <a:r>
              <a:rPr lang="en-US" sz="2400" dirty="0"/>
              <a:t>	</a:t>
            </a:r>
            <a:r>
              <a:rPr lang="en-US" sz="2400" dirty="0" smtClean="0"/>
              <a:t>Do </a:t>
            </a:r>
            <a:r>
              <a:rPr lang="en-US" sz="2400" dirty="0"/>
              <a:t>family members genuinely listen to each other? </a:t>
            </a:r>
            <a:endParaRPr lang="en-US" sz="2400" dirty="0" smtClean="0"/>
          </a:p>
          <a:p>
            <a:r>
              <a:rPr lang="en-US" sz="2400" dirty="0"/>
              <a:t>	</a:t>
            </a:r>
            <a:r>
              <a:rPr lang="en-US" sz="2400" dirty="0" smtClean="0"/>
              <a:t>Children </a:t>
            </a:r>
            <a:r>
              <a:rPr lang="en-US" sz="2400" dirty="0"/>
              <a:t>are largely equipped for conflict resolution by watching their parents disagree. </a:t>
            </a:r>
            <a:endParaRPr lang="en-US" sz="2400" dirty="0" smtClean="0"/>
          </a:p>
          <a:p>
            <a:r>
              <a:rPr lang="en-US" sz="2400" dirty="0"/>
              <a:t>	</a:t>
            </a:r>
            <a:r>
              <a:rPr lang="en-US" sz="2400" dirty="0" smtClean="0"/>
              <a:t>Some </a:t>
            </a:r>
            <a:r>
              <a:rPr lang="en-US" sz="2400" dirty="0"/>
              <a:t>children observe their parents in conflict, but the resolution is done in private. So the children have no positive model for resolving conflict. </a:t>
            </a:r>
          </a:p>
        </p:txBody>
      </p:sp>
    </p:spTree>
    <p:extLst>
      <p:ext uri="{BB962C8B-B14F-4D97-AF65-F5344CB8AC3E}">
        <p14:creationId xmlns:p14="http://schemas.microsoft.com/office/powerpoint/2010/main" val="28536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5. The FAMILY RESPONSE TO FAILURE is another shaping influence. </a:t>
            </a:r>
            <a:endParaRPr lang="en-US" sz="2400" dirty="0" smtClean="0"/>
          </a:p>
          <a:p>
            <a:r>
              <a:rPr lang="en-US" sz="2400" dirty="0"/>
              <a:t>	</a:t>
            </a:r>
            <a:r>
              <a:rPr lang="en-US" sz="2400" dirty="0" smtClean="0"/>
              <a:t>Because </a:t>
            </a:r>
            <a:r>
              <a:rPr lang="en-US" sz="2400" dirty="0"/>
              <a:t>children are children, their development will necessarily involve trial and error, with lots of error. </a:t>
            </a:r>
            <a:endParaRPr lang="en-US" sz="2400" dirty="0" smtClean="0"/>
          </a:p>
          <a:p>
            <a:r>
              <a:rPr lang="en-US" sz="2400" dirty="0"/>
              <a:t>	</a:t>
            </a:r>
            <a:r>
              <a:rPr lang="en-US" sz="2400" dirty="0" smtClean="0"/>
              <a:t>We </a:t>
            </a:r>
            <a:r>
              <a:rPr lang="en-US" sz="2400" dirty="0"/>
              <a:t>sat with enough other parents during our children’s sporting events to know that some parents do not take failure very well. </a:t>
            </a:r>
            <a:endParaRPr lang="en-US" sz="2400" dirty="0" smtClean="0"/>
          </a:p>
          <a:p>
            <a:r>
              <a:rPr lang="en-US" sz="2400" dirty="0"/>
              <a:t>	</a:t>
            </a:r>
            <a:r>
              <a:rPr lang="en-US" sz="2400" dirty="0" smtClean="0"/>
              <a:t>Some </a:t>
            </a:r>
            <a:r>
              <a:rPr lang="en-US" sz="2400" dirty="0"/>
              <a:t>families are constantly encouraging no matter the success or failure of the attempt. </a:t>
            </a:r>
            <a:endParaRPr lang="en-US" sz="2400" dirty="0" smtClean="0"/>
          </a:p>
          <a:p>
            <a:r>
              <a:rPr lang="en-US" sz="2400" dirty="0"/>
              <a:t>	</a:t>
            </a:r>
            <a:r>
              <a:rPr lang="en-US" sz="2400" dirty="0" smtClean="0"/>
              <a:t>Others </a:t>
            </a:r>
            <a:r>
              <a:rPr lang="en-US" sz="2400" dirty="0"/>
              <a:t>demand perfection on the first try and might use shame or belittling as a tactic. </a:t>
            </a:r>
            <a:endParaRPr lang="en-US" sz="2400" dirty="0" smtClean="0"/>
          </a:p>
          <a:p>
            <a:r>
              <a:rPr lang="en-US" sz="2400" dirty="0"/>
              <a:t>	</a:t>
            </a:r>
            <a:r>
              <a:rPr lang="en-US" sz="2400" dirty="0" smtClean="0"/>
              <a:t>You </a:t>
            </a:r>
            <a:r>
              <a:rPr lang="en-US" sz="2400" dirty="0"/>
              <a:t>can see how these responses would have a powerful shaping influence on developing children. </a:t>
            </a:r>
          </a:p>
        </p:txBody>
      </p:sp>
    </p:spTree>
    <p:extLst>
      <p:ext uri="{BB962C8B-B14F-4D97-AF65-F5344CB8AC3E}">
        <p14:creationId xmlns:p14="http://schemas.microsoft.com/office/powerpoint/2010/main" val="25200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6. And FAMILY HISTORY cannot help but be a shaping influence. </a:t>
            </a:r>
            <a:endParaRPr lang="en-US" sz="2400" dirty="0" smtClean="0"/>
          </a:p>
          <a:p>
            <a:r>
              <a:rPr lang="en-US" sz="2400" dirty="0"/>
              <a:t>	</a:t>
            </a:r>
            <a:r>
              <a:rPr lang="en-US" sz="2400" dirty="0" smtClean="0"/>
              <a:t>Has </a:t>
            </a:r>
            <a:r>
              <a:rPr lang="en-US" sz="2400" dirty="0"/>
              <a:t>the family been marked by relative stability or great instability? </a:t>
            </a:r>
            <a:endParaRPr lang="en-US" sz="2400" dirty="0" smtClean="0"/>
          </a:p>
          <a:p>
            <a:r>
              <a:rPr lang="en-US" sz="2400" dirty="0" smtClean="0"/>
              <a:t>	The </a:t>
            </a:r>
            <a:r>
              <a:rPr lang="en-US" sz="2400" dirty="0"/>
              <a:t>failure of a marriage, constantly changing careers or residences, or the chronic sickness or disability of a family member can have a dramatic effect.  </a:t>
            </a:r>
          </a:p>
          <a:p>
            <a:endParaRPr lang="en-US" sz="2400" dirty="0" smtClean="0"/>
          </a:p>
          <a:p>
            <a:r>
              <a:rPr lang="en-US" sz="2400" dirty="0"/>
              <a:t>	All of these factors will have their impact for better or for worse upon the family, and many of them are not entirely under the parents</a:t>
            </a:r>
            <a:r>
              <a:rPr lang="en-US" sz="2400" dirty="0" smtClean="0"/>
              <a:t>’ </a:t>
            </a:r>
            <a:r>
              <a:rPr lang="en-US" sz="2400" dirty="0"/>
              <a:t>control.  </a:t>
            </a:r>
          </a:p>
        </p:txBody>
      </p:sp>
    </p:spTree>
    <p:extLst>
      <p:ext uri="{BB962C8B-B14F-4D97-AF65-F5344CB8AC3E}">
        <p14:creationId xmlns:p14="http://schemas.microsoft.com/office/powerpoint/2010/main" val="404980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All four of these pioneers in the fields of psychology, anthropology, sexology, and even theology, </a:t>
            </a:r>
            <a:endParaRPr lang="en-US" sz="2400" dirty="0" smtClean="0"/>
          </a:p>
          <a:p>
            <a:r>
              <a:rPr lang="en-US" sz="2400" dirty="0"/>
              <a:t>	</a:t>
            </a:r>
            <a:r>
              <a:rPr lang="en-US" sz="2400" dirty="0" smtClean="0"/>
              <a:t>Sigmund </a:t>
            </a:r>
            <a:r>
              <a:rPr lang="en-US" sz="2400" dirty="0"/>
              <a:t>Freud, </a:t>
            </a:r>
            <a:endParaRPr lang="en-US" sz="2400" dirty="0" smtClean="0"/>
          </a:p>
          <a:p>
            <a:r>
              <a:rPr lang="en-US" sz="2400" dirty="0"/>
              <a:t>	</a:t>
            </a:r>
            <a:r>
              <a:rPr lang="en-US" sz="2400" dirty="0" smtClean="0"/>
              <a:t>Margaret </a:t>
            </a:r>
            <a:r>
              <a:rPr lang="en-US" sz="2400" dirty="0"/>
              <a:t>Mead, </a:t>
            </a:r>
            <a:endParaRPr lang="en-US" sz="2400" dirty="0" smtClean="0"/>
          </a:p>
          <a:p>
            <a:r>
              <a:rPr lang="en-US" sz="2400" dirty="0"/>
              <a:t>	</a:t>
            </a:r>
            <a:r>
              <a:rPr lang="en-US" sz="2400" dirty="0" smtClean="0"/>
              <a:t>Alfred </a:t>
            </a:r>
            <a:r>
              <a:rPr lang="en-US" sz="2400" dirty="0"/>
              <a:t>Kinsey, and </a:t>
            </a:r>
            <a:endParaRPr lang="en-US" sz="2400" dirty="0" smtClean="0"/>
          </a:p>
          <a:p>
            <a:r>
              <a:rPr lang="en-US" sz="2400" dirty="0"/>
              <a:t>	</a:t>
            </a:r>
            <a:r>
              <a:rPr lang="en-US" sz="2400" dirty="0" smtClean="0"/>
              <a:t>Karl </a:t>
            </a:r>
            <a:r>
              <a:rPr lang="en-US" sz="2400" dirty="0"/>
              <a:t>Barth </a:t>
            </a:r>
            <a:endParaRPr lang="en-US" sz="2400" dirty="0" smtClean="0"/>
          </a:p>
          <a:p>
            <a:r>
              <a:rPr lang="en-US" sz="2400" dirty="0" smtClean="0"/>
              <a:t>worked </a:t>
            </a:r>
            <a:r>
              <a:rPr lang="en-US" sz="2400" dirty="0"/>
              <a:t>diligently to overthrow the biblical ethic on sexual morality. </a:t>
            </a:r>
            <a:endParaRPr lang="en-US" sz="2400" dirty="0" smtClean="0"/>
          </a:p>
          <a:p>
            <a:r>
              <a:rPr lang="en-US" sz="2400" dirty="0"/>
              <a:t>	</a:t>
            </a:r>
            <a:endParaRPr lang="en-US" sz="2400" dirty="0"/>
          </a:p>
        </p:txBody>
      </p:sp>
    </p:spTree>
    <p:extLst>
      <p:ext uri="{BB962C8B-B14F-4D97-AF65-F5344CB8AC3E}">
        <p14:creationId xmlns:p14="http://schemas.microsoft.com/office/powerpoint/2010/main" val="886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a:t>
            </a:r>
            <a:r>
              <a:rPr lang="en-US" sz="2400" dirty="0" smtClean="0"/>
              <a:t>There </a:t>
            </a:r>
            <a:r>
              <a:rPr lang="en-US" sz="2400" dirty="0"/>
              <a:t>are two great mistakes we can make when it comes to these shaping influences. </a:t>
            </a:r>
          </a:p>
          <a:p>
            <a:endParaRPr lang="en-US" sz="2400" dirty="0" smtClean="0"/>
          </a:p>
          <a:p>
            <a:r>
              <a:rPr lang="en-US" sz="2400" dirty="0"/>
              <a:t>	1. The first is to see these shaping influences deterministically, as though a child is entirely at the mercy of her environment, a complete victim of circumstances. </a:t>
            </a:r>
          </a:p>
          <a:p>
            <a:endParaRPr lang="en-US" sz="2400" dirty="0" smtClean="0"/>
          </a:p>
          <a:p>
            <a:r>
              <a:rPr lang="en-US" sz="2400" dirty="0"/>
              <a:t>	2. The other error is denial, to be completely unconcerned about these shaping influences and their impact on your children, as though they had no bearing.  </a:t>
            </a:r>
          </a:p>
        </p:txBody>
      </p:sp>
    </p:spTree>
    <p:extLst>
      <p:ext uri="{BB962C8B-B14F-4D97-AF65-F5344CB8AC3E}">
        <p14:creationId xmlns:p14="http://schemas.microsoft.com/office/powerpoint/2010/main" val="26524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a:t>
            </a:r>
            <a:r>
              <a:rPr lang="en-US" sz="2400" dirty="0" err="1"/>
              <a:t>Tedd</a:t>
            </a:r>
            <a:r>
              <a:rPr lang="en-US" sz="2400" dirty="0"/>
              <a:t> Tripp writes: </a:t>
            </a:r>
            <a:endParaRPr lang="en-US" sz="2400" dirty="0" smtClean="0"/>
          </a:p>
          <a:p>
            <a:r>
              <a:rPr lang="en-US" sz="2400" dirty="0"/>
              <a:t>	</a:t>
            </a:r>
            <a:r>
              <a:rPr lang="en-US" sz="2400" dirty="0" smtClean="0"/>
              <a:t>“</a:t>
            </a:r>
            <a:r>
              <a:rPr lang="en-US" sz="2400" dirty="0"/>
              <a:t>You make </a:t>
            </a:r>
            <a:r>
              <a:rPr lang="en-US" sz="2400" dirty="0" smtClean="0"/>
              <a:t>a grave </a:t>
            </a:r>
            <a:r>
              <a:rPr lang="en-US" sz="2400" dirty="0"/>
              <a:t>mistake if you conclude that childrearing is nothing more than providing the best possible shaping influences for your children. Many Christian parents adopt this ‘Christian determinism.’ They figure that if they can protect and shelter him well enough, if they can always be positive with him, if they can send him to Christian schools or if they can home school, if they can provide the best possible childhood experiences, then their child will turn out okay.”  (15</a:t>
            </a:r>
            <a:r>
              <a:rPr lang="en-US" sz="2400" dirty="0" smtClean="0"/>
              <a:t>)</a:t>
            </a:r>
          </a:p>
          <a:p>
            <a:r>
              <a:rPr lang="en-US" sz="2400" dirty="0"/>
              <a:t>	</a:t>
            </a:r>
            <a:r>
              <a:rPr lang="en-US" sz="2400" dirty="0" smtClean="0"/>
              <a:t>I </a:t>
            </a:r>
            <a:r>
              <a:rPr lang="en-US" sz="2400" dirty="0"/>
              <a:t>have known some parents who have held this view, and have grieved with them when they discovered that it was not true. </a:t>
            </a:r>
            <a:endParaRPr lang="en-US" sz="2400" dirty="0" smtClean="0"/>
          </a:p>
          <a:p>
            <a:r>
              <a:rPr lang="en-US" sz="2400" dirty="0"/>
              <a:t>	</a:t>
            </a:r>
            <a:r>
              <a:rPr lang="en-US" sz="2400" dirty="0" smtClean="0"/>
              <a:t>What </a:t>
            </a:r>
            <a:r>
              <a:rPr lang="en-US" sz="2400" dirty="0"/>
              <a:t>they forget or neglect is the heart, the Godward focus of the child. </a:t>
            </a:r>
          </a:p>
        </p:txBody>
      </p:sp>
    </p:spTree>
    <p:extLst>
      <p:ext uri="{BB962C8B-B14F-4D97-AF65-F5344CB8AC3E}">
        <p14:creationId xmlns:p14="http://schemas.microsoft.com/office/powerpoint/2010/main" val="13079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Tripp continues: </a:t>
            </a:r>
          </a:p>
          <a:p>
            <a:r>
              <a:rPr lang="en-US" sz="2400" dirty="0"/>
              <a:t>	“Determinism makes parents conclude that good shaping influences will automatically produce good children. This often bears bitter fruit later in life. Parents who have an unruly and troublesome teenager or young adult conclude that the problem is the shaping influences they provided. They think if they had made a little better home, things would have turned out okay. They forget that the child is never determined solely by the shaping influences of life.” (16)</a:t>
            </a:r>
          </a:p>
          <a:p>
            <a:r>
              <a:rPr lang="en-US" sz="2400" dirty="0"/>
              <a:t>	They forget what we found at the very beginning in Proverbs 4:23: </a:t>
            </a:r>
            <a:endParaRPr lang="en-US" sz="2400" dirty="0" smtClean="0"/>
          </a:p>
          <a:p>
            <a:r>
              <a:rPr lang="en-US" sz="2400" i="1" dirty="0"/>
              <a:t>	</a:t>
            </a:r>
            <a:r>
              <a:rPr lang="en-US" sz="2400" i="1" dirty="0" smtClean="0"/>
              <a:t>“</a:t>
            </a:r>
            <a:r>
              <a:rPr lang="en-US" sz="2400" i="1" dirty="0"/>
              <a:t>Keep your heart with all vigilance, for from it flow the springs of life.”</a:t>
            </a:r>
            <a:r>
              <a:rPr lang="en-US" sz="2400" dirty="0"/>
              <a:t>  </a:t>
            </a:r>
            <a:endParaRPr lang="en-US" sz="2400" dirty="0" smtClean="0"/>
          </a:p>
          <a:p>
            <a:r>
              <a:rPr lang="en-US" sz="2400" dirty="0"/>
              <a:t>	</a:t>
            </a:r>
            <a:r>
              <a:rPr lang="en-US" sz="2400" dirty="0" smtClean="0"/>
              <a:t>The </a:t>
            </a:r>
            <a:r>
              <a:rPr lang="en-US" sz="2400" dirty="0"/>
              <a:t>child’s heart determines how he responds to the shaping influences of his home and of his parent’s leadership. </a:t>
            </a:r>
          </a:p>
        </p:txBody>
      </p:sp>
    </p:spTree>
    <p:extLst>
      <p:ext uri="{BB962C8B-B14F-4D97-AF65-F5344CB8AC3E}">
        <p14:creationId xmlns:p14="http://schemas.microsoft.com/office/powerpoint/2010/main" val="14924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Of course the other mistake is also serious. </a:t>
            </a:r>
            <a:endParaRPr lang="en-US" sz="2400" dirty="0" smtClean="0"/>
          </a:p>
          <a:p>
            <a:r>
              <a:rPr lang="en-US" sz="2400" dirty="0"/>
              <a:t>	</a:t>
            </a:r>
            <a:r>
              <a:rPr lang="en-US" sz="2400" dirty="0" smtClean="0"/>
              <a:t>It </a:t>
            </a:r>
            <a:r>
              <a:rPr lang="en-US" sz="2400" dirty="0"/>
              <a:t>is to deny that shaping influences have any </a:t>
            </a:r>
            <a:r>
              <a:rPr lang="en-US" sz="2400" dirty="0" smtClean="0"/>
              <a:t>impact, </a:t>
            </a:r>
            <a:r>
              <a:rPr lang="en-US" sz="2400" dirty="0"/>
              <a:t>and so to neglect to provide a warm, healthy, safe, and structured home for children. </a:t>
            </a:r>
            <a:endParaRPr lang="en-US" sz="2400" dirty="0" smtClean="0"/>
          </a:p>
          <a:p>
            <a:r>
              <a:rPr lang="en-US" sz="2400" dirty="0"/>
              <a:t>	</a:t>
            </a:r>
            <a:r>
              <a:rPr lang="en-US" sz="2400" dirty="0" smtClean="0"/>
              <a:t>Many </a:t>
            </a:r>
            <a:r>
              <a:rPr lang="en-US" sz="2400" dirty="0"/>
              <a:t>in the boomer generation were taught that self-fulfillment was the highest value. Sacrifice, duty, discipline, and nurturing children were often seen as obstacles to this self-fulfillment. </a:t>
            </a:r>
            <a:endParaRPr lang="en-US" sz="2400" dirty="0" smtClean="0"/>
          </a:p>
          <a:p>
            <a:r>
              <a:rPr lang="en-US" sz="2400" dirty="0"/>
              <a:t>	</a:t>
            </a:r>
            <a:r>
              <a:rPr lang="en-US" sz="2400" dirty="0" smtClean="0"/>
              <a:t>So </a:t>
            </a:r>
            <a:r>
              <a:rPr lang="en-US" sz="2400" dirty="0"/>
              <a:t>the children of boomers were frequently neglected, even abandoned on this foolish quest for self-fulfillment. </a:t>
            </a:r>
            <a:endParaRPr lang="en-US" sz="2400" dirty="0" smtClean="0"/>
          </a:p>
          <a:p>
            <a:r>
              <a:rPr lang="en-US" sz="2400" dirty="0"/>
              <a:t>	</a:t>
            </a:r>
            <a:r>
              <a:rPr lang="en-US" sz="2400" dirty="0" smtClean="0"/>
              <a:t>It </a:t>
            </a:r>
            <a:r>
              <a:rPr lang="en-US" sz="2400" dirty="0"/>
              <a:t>was the boomer generation that invented the “right” to abortion on demand, and the plain fact is that the overwhelming majority of abortions have been for “convenience.”  </a:t>
            </a:r>
          </a:p>
        </p:txBody>
      </p:sp>
    </p:spTree>
    <p:extLst>
      <p:ext uri="{BB962C8B-B14F-4D97-AF65-F5344CB8AC3E}">
        <p14:creationId xmlns:p14="http://schemas.microsoft.com/office/powerpoint/2010/main" val="28044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smtClean="0"/>
              <a:t>	And </a:t>
            </a:r>
            <a:r>
              <a:rPr lang="en-US" sz="2400" dirty="0"/>
              <a:t>a previous generation, though experiencing the same number of marital difficulties, nevertheless tended to stay together </a:t>
            </a:r>
            <a:endParaRPr lang="en-US" sz="2400" dirty="0" smtClean="0"/>
          </a:p>
          <a:p>
            <a:r>
              <a:rPr lang="en-US" sz="2400" dirty="0"/>
              <a:t>	</a:t>
            </a:r>
            <a:r>
              <a:rPr lang="en-US" sz="2400" dirty="0" smtClean="0"/>
              <a:t>			“</a:t>
            </a:r>
            <a:r>
              <a:rPr lang="en-US" sz="2400" dirty="0"/>
              <a:t>for the sake </a:t>
            </a:r>
            <a:r>
              <a:rPr lang="en-US" sz="2400" dirty="0" smtClean="0"/>
              <a:t>of…</a:t>
            </a:r>
          </a:p>
          <a:p>
            <a:r>
              <a:rPr lang="en-US" sz="2400" dirty="0"/>
              <a:t>	</a:t>
            </a:r>
            <a:r>
              <a:rPr lang="en-US" sz="2400" dirty="0" smtClean="0"/>
              <a:t>								the children</a:t>
            </a:r>
            <a:r>
              <a:rPr lang="en-US" sz="2400" dirty="0"/>
              <a:t>.”  </a:t>
            </a:r>
            <a:endParaRPr lang="en-US" sz="2400" dirty="0" smtClean="0"/>
          </a:p>
          <a:p>
            <a:endParaRPr lang="en-US" sz="2400" dirty="0" smtClean="0"/>
          </a:p>
          <a:p>
            <a:r>
              <a:rPr lang="en-US" sz="2400" dirty="0"/>
              <a:t>	</a:t>
            </a:r>
            <a:r>
              <a:rPr lang="en-US" sz="2400" dirty="0" smtClean="0"/>
              <a:t>My </a:t>
            </a:r>
            <a:r>
              <a:rPr lang="en-US" sz="2400" dirty="0"/>
              <a:t>generation more often tended to split up </a:t>
            </a:r>
            <a:endParaRPr lang="en-US" sz="2400" dirty="0" smtClean="0"/>
          </a:p>
          <a:p>
            <a:r>
              <a:rPr lang="en-US" sz="2400" dirty="0"/>
              <a:t>	</a:t>
            </a:r>
            <a:r>
              <a:rPr lang="en-US" sz="2400" dirty="0" smtClean="0"/>
              <a:t>			“for </a:t>
            </a:r>
            <a:r>
              <a:rPr lang="en-US" sz="2400" dirty="0"/>
              <a:t>the sake of</a:t>
            </a:r>
            <a:r>
              <a:rPr lang="en-US" sz="2400" dirty="0" smtClean="0"/>
              <a:t>…</a:t>
            </a:r>
          </a:p>
          <a:p>
            <a:r>
              <a:rPr lang="en-US" sz="2400" dirty="0"/>
              <a:t>	</a:t>
            </a:r>
            <a:r>
              <a:rPr lang="en-US" sz="2400" dirty="0" smtClean="0"/>
              <a:t>								self-fulfillment.” </a:t>
            </a:r>
            <a:endParaRPr lang="en-US" sz="2400" dirty="0"/>
          </a:p>
        </p:txBody>
      </p:sp>
    </p:spTree>
    <p:extLst>
      <p:ext uri="{BB962C8B-B14F-4D97-AF65-F5344CB8AC3E}">
        <p14:creationId xmlns:p14="http://schemas.microsoft.com/office/powerpoint/2010/main" val="410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 THE CHILD’S DEVELOPMENT:  UNDERSTANDING SHAPING INFLUENCES.</a:t>
            </a:r>
            <a:endParaRPr lang="en-US" sz="2400" dirty="0"/>
          </a:p>
          <a:p>
            <a:r>
              <a:rPr lang="en-US" sz="2400" dirty="0"/>
              <a:t> </a:t>
            </a:r>
          </a:p>
          <a:p>
            <a:r>
              <a:rPr lang="en-US" sz="2400" dirty="0"/>
              <a:t>	One additional note before the break. Some of us may be thinking, “Okay, this is all well and good. But I never had any children</a:t>
            </a:r>
            <a:r>
              <a:rPr lang="en-US" sz="2400" dirty="0" smtClean="0"/>
              <a:t>.” </a:t>
            </a:r>
          </a:p>
          <a:p>
            <a:r>
              <a:rPr lang="en-US" sz="2400" dirty="0"/>
              <a:t>	</a:t>
            </a:r>
            <a:r>
              <a:rPr lang="en-US" sz="2400" dirty="0" smtClean="0"/>
              <a:t>Or “My </a:t>
            </a:r>
            <a:r>
              <a:rPr lang="en-US" sz="2400" dirty="0"/>
              <a:t>children are all grown and gone, so it’s a little late for me.” </a:t>
            </a:r>
            <a:endParaRPr lang="en-US" sz="2400" dirty="0" smtClean="0"/>
          </a:p>
          <a:p>
            <a:r>
              <a:rPr lang="en-US" sz="2400" dirty="0"/>
              <a:t>	</a:t>
            </a:r>
            <a:r>
              <a:rPr lang="en-US" sz="2400" dirty="0" smtClean="0"/>
              <a:t>But </a:t>
            </a:r>
            <a:r>
              <a:rPr lang="en-US" sz="2400" dirty="0"/>
              <a:t>what we must remember is that God is our Father, and these dynamics, the focus on the heart, for example, </a:t>
            </a:r>
            <a:r>
              <a:rPr lang="en-US" sz="2400" dirty="0" smtClean="0"/>
              <a:t>are applicable </a:t>
            </a:r>
            <a:r>
              <a:rPr lang="en-US" sz="2400" dirty="0"/>
              <a:t>to us as well. </a:t>
            </a:r>
            <a:endParaRPr lang="en-US" sz="2400" dirty="0" smtClean="0"/>
          </a:p>
          <a:p>
            <a:r>
              <a:rPr lang="en-US" sz="2400" dirty="0"/>
              <a:t>	</a:t>
            </a:r>
            <a:r>
              <a:rPr lang="en-US" sz="2400" dirty="0" smtClean="0"/>
              <a:t>We </a:t>
            </a:r>
            <a:r>
              <a:rPr lang="en-US" sz="2400" dirty="0"/>
              <a:t>can easily fake good behavior. </a:t>
            </a:r>
            <a:endParaRPr lang="en-US" sz="2400" dirty="0" smtClean="0"/>
          </a:p>
          <a:p>
            <a:r>
              <a:rPr lang="en-US" sz="2400" dirty="0"/>
              <a:t>	</a:t>
            </a:r>
            <a:r>
              <a:rPr lang="en-US" sz="2400" dirty="0" smtClean="0"/>
              <a:t>But </a:t>
            </a:r>
            <a:r>
              <a:rPr lang="en-US" sz="2400" dirty="0"/>
              <a:t>it’s the stuff in private that really exposes our hearts. </a:t>
            </a:r>
            <a:endParaRPr lang="en-US" sz="2400" dirty="0" smtClean="0"/>
          </a:p>
          <a:p>
            <a:r>
              <a:rPr lang="en-US" sz="2400" dirty="0"/>
              <a:t>	</a:t>
            </a:r>
            <a:r>
              <a:rPr lang="en-US" sz="2400" dirty="0" smtClean="0"/>
              <a:t>And </a:t>
            </a:r>
            <a:r>
              <a:rPr lang="en-US" sz="2400" dirty="0"/>
              <a:t>that’s where we must fight our battle as well. </a:t>
            </a:r>
          </a:p>
        </p:txBody>
      </p:sp>
    </p:spTree>
    <p:extLst>
      <p:ext uri="{BB962C8B-B14F-4D97-AF65-F5344CB8AC3E}">
        <p14:creationId xmlns:p14="http://schemas.microsoft.com/office/powerpoint/2010/main" val="35260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38250124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dirty="0" smtClean="0"/>
              <a:t>A REALITY CHECK…</a:t>
            </a:r>
          </a:p>
          <a:p>
            <a:endParaRPr lang="en-US" sz="2400" dirty="0"/>
          </a:p>
          <a:p>
            <a:r>
              <a:rPr lang="en-US" sz="2400" dirty="0" smtClean="0"/>
              <a:t>	What we are simply doing is applying biblical truths to God’s call for parents to raise the children he has entrusted to them. </a:t>
            </a:r>
          </a:p>
          <a:p>
            <a:r>
              <a:rPr lang="en-US" sz="2400" dirty="0"/>
              <a:t>	</a:t>
            </a:r>
            <a:r>
              <a:rPr lang="en-US" sz="2400" dirty="0" smtClean="0"/>
              <a:t>Many of these biblical truths have been neglected. </a:t>
            </a:r>
          </a:p>
          <a:p>
            <a:r>
              <a:rPr lang="en-US" sz="2400" dirty="0"/>
              <a:t>	</a:t>
            </a:r>
            <a:r>
              <a:rPr lang="en-US" sz="2400" dirty="0" smtClean="0"/>
              <a:t>Tripp did not invent these truths, of course, but merely applied them once again. </a:t>
            </a:r>
          </a:p>
          <a:p>
            <a:r>
              <a:rPr lang="en-US" sz="2400" dirty="0"/>
              <a:t>	</a:t>
            </a:r>
            <a:r>
              <a:rPr lang="en-US" sz="2400" dirty="0" smtClean="0"/>
              <a:t>Professor John Frame describes theology as “the application of the Word of God by persons to every aspect of human life.” </a:t>
            </a:r>
          </a:p>
          <a:p>
            <a:r>
              <a:rPr lang="en-US" sz="2400" dirty="0"/>
              <a:t>	</a:t>
            </a:r>
            <a:r>
              <a:rPr lang="en-US" sz="2400" dirty="0" smtClean="0"/>
              <a:t>So the principles in “Shepherding a Child’s Heart” are the application of the Word of God to the work of Christian parenting.</a:t>
            </a:r>
          </a:p>
        </p:txBody>
      </p:sp>
    </p:spTree>
    <p:extLst>
      <p:ext uri="{BB962C8B-B14F-4D97-AF65-F5344CB8AC3E}">
        <p14:creationId xmlns:p14="http://schemas.microsoft.com/office/powerpoint/2010/main" val="29293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Here is the key that ties it all together. </a:t>
            </a:r>
            <a:endParaRPr lang="en-US" sz="2400" dirty="0" smtClean="0"/>
          </a:p>
          <a:p>
            <a:r>
              <a:rPr lang="en-US" sz="2400" dirty="0"/>
              <a:t>	</a:t>
            </a:r>
            <a:r>
              <a:rPr lang="en-US" sz="2400" dirty="0" smtClean="0"/>
              <a:t>It </a:t>
            </a:r>
            <a:r>
              <a:rPr lang="en-US" sz="2400" dirty="0"/>
              <a:t>is your child’s Godward focus that determines his or her response to shaping influences. </a:t>
            </a:r>
            <a:endParaRPr lang="en-US" sz="2400" dirty="0" smtClean="0"/>
          </a:p>
          <a:p>
            <a:r>
              <a:rPr lang="en-US" sz="2400" dirty="0"/>
              <a:t>	</a:t>
            </a:r>
            <a:r>
              <a:rPr lang="en-US" sz="2400" dirty="0" smtClean="0"/>
              <a:t>If </a:t>
            </a:r>
            <a:r>
              <a:rPr lang="en-US" sz="2400" dirty="0"/>
              <a:t>the child trusts and bows before God, then the positive situations will be cause for </a:t>
            </a:r>
            <a:r>
              <a:rPr lang="en-US" sz="2400" dirty="0" smtClean="0"/>
              <a:t>gratitude, </a:t>
            </a:r>
            <a:r>
              <a:rPr lang="en-US" sz="2400" dirty="0"/>
              <a:t>and the difficult, painful times will be </a:t>
            </a:r>
            <a:r>
              <a:rPr lang="en-US" sz="2400" dirty="0" smtClean="0"/>
              <a:t>occasions </a:t>
            </a:r>
            <a:r>
              <a:rPr lang="en-US" sz="2400" dirty="0"/>
              <a:t>for deepening trust and developing perseverance. </a:t>
            </a:r>
            <a:endParaRPr lang="en-US" sz="2400" dirty="0" smtClean="0"/>
          </a:p>
          <a:p>
            <a:r>
              <a:rPr lang="en-US" sz="2400" dirty="0"/>
              <a:t>	</a:t>
            </a:r>
            <a:r>
              <a:rPr lang="en-US" sz="2400" dirty="0" smtClean="0"/>
              <a:t>But </a:t>
            </a:r>
            <a:r>
              <a:rPr lang="en-US" sz="2400" dirty="0"/>
              <a:t>if the child does not trust and submit to God, then the positive will be </a:t>
            </a:r>
            <a:r>
              <a:rPr lang="en-US" sz="2400" dirty="0" smtClean="0"/>
              <a:t>presumed, </a:t>
            </a:r>
            <a:r>
              <a:rPr lang="en-US" sz="2400" dirty="0"/>
              <a:t>expected, </a:t>
            </a:r>
            <a:r>
              <a:rPr lang="en-US" sz="2400" dirty="0" smtClean="0"/>
              <a:t>demanded, and </a:t>
            </a:r>
            <a:r>
              <a:rPr lang="en-US" sz="2400" dirty="0"/>
              <a:t>the difficult times will spark anger or rebellion or depression.  </a:t>
            </a:r>
          </a:p>
        </p:txBody>
      </p:sp>
    </p:spTree>
    <p:extLst>
      <p:ext uri="{BB962C8B-B14F-4D97-AF65-F5344CB8AC3E}">
        <p14:creationId xmlns:p14="http://schemas.microsoft.com/office/powerpoint/2010/main" val="12856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Proverbs 9:7-10 demonstrates these differing responses to the same shaping influences depending on the person’s heart: </a:t>
            </a:r>
            <a:endParaRPr lang="en-US" sz="2400" dirty="0" smtClean="0"/>
          </a:p>
          <a:p>
            <a:r>
              <a:rPr lang="en-US" sz="2400" i="1" dirty="0"/>
              <a:t>	</a:t>
            </a:r>
            <a:r>
              <a:rPr lang="en-US" sz="2400" i="1" dirty="0" smtClean="0"/>
              <a:t>“Whoever </a:t>
            </a:r>
            <a:r>
              <a:rPr lang="en-US" sz="2400" i="1" dirty="0"/>
              <a:t>corrects a scoffer gets himself abuse, and he who reproves a wicked man incurs injury. </a:t>
            </a:r>
            <a:r>
              <a:rPr lang="en-US" sz="2400" i="1" dirty="0" smtClean="0"/>
              <a:t>Do </a:t>
            </a:r>
            <a:r>
              <a:rPr lang="en-US" sz="2400" i="1" dirty="0"/>
              <a:t>not reprove a scoffer, or he will hate you; reprove a wise man, and he will love you. </a:t>
            </a:r>
            <a:r>
              <a:rPr lang="en-US" sz="2400" i="1" dirty="0" smtClean="0"/>
              <a:t>Give </a:t>
            </a:r>
            <a:r>
              <a:rPr lang="en-US" sz="2400" i="1" dirty="0"/>
              <a:t>instruction to a wise man, and he will be still wiser; teach a righteous man, and he will increase in learning</a:t>
            </a:r>
            <a:r>
              <a:rPr lang="en-US" sz="2400" i="1" dirty="0" smtClean="0"/>
              <a:t>. The fear of the Lord is the beginning of wisdom, and the knowledge of the Holy One is insight.”</a:t>
            </a:r>
            <a:r>
              <a:rPr lang="en-US" sz="2400" dirty="0" smtClean="0"/>
              <a:t> </a:t>
            </a:r>
          </a:p>
          <a:p>
            <a:r>
              <a:rPr lang="en-US" sz="2400" dirty="0"/>
              <a:t>	</a:t>
            </a:r>
            <a:r>
              <a:rPr lang="en-US" sz="2400" dirty="0" smtClean="0"/>
              <a:t>(</a:t>
            </a:r>
            <a:r>
              <a:rPr lang="en-US" sz="2400" dirty="0"/>
              <a:t>If you correct someone and they get angry and say, “Who do you think you are?” then they have just told you who they are.)</a:t>
            </a:r>
          </a:p>
        </p:txBody>
      </p:sp>
    </p:spTree>
    <p:extLst>
      <p:ext uri="{BB962C8B-B14F-4D97-AF65-F5344CB8AC3E}">
        <p14:creationId xmlns:p14="http://schemas.microsoft.com/office/powerpoint/2010/main" val="17651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349" y="175004"/>
            <a:ext cx="1828800" cy="2495550"/>
          </a:xfrm>
          <a:prstGeom prst="rect">
            <a:avLst/>
          </a:prstGeom>
        </p:spPr>
      </p:pic>
      <p:pic>
        <p:nvPicPr>
          <p:cNvPr id="3" name="Picture 2"/>
          <p:cNvPicPr>
            <a:picLocks noChangeAspect="1"/>
          </p:cNvPicPr>
          <p:nvPr/>
        </p:nvPicPr>
        <p:blipFill>
          <a:blip r:embed="rId3"/>
          <a:stretch>
            <a:fillRect/>
          </a:stretch>
        </p:blipFill>
        <p:spPr>
          <a:xfrm>
            <a:off x="3209641" y="289304"/>
            <a:ext cx="1924050" cy="2381250"/>
          </a:xfrm>
          <a:prstGeom prst="rect">
            <a:avLst/>
          </a:prstGeom>
        </p:spPr>
      </p:pic>
      <p:pic>
        <p:nvPicPr>
          <p:cNvPr id="4" name="Picture 3"/>
          <p:cNvPicPr>
            <a:picLocks noChangeAspect="1"/>
          </p:cNvPicPr>
          <p:nvPr/>
        </p:nvPicPr>
        <p:blipFill>
          <a:blip r:embed="rId4"/>
          <a:stretch>
            <a:fillRect/>
          </a:stretch>
        </p:blipFill>
        <p:spPr>
          <a:xfrm>
            <a:off x="6330856" y="175004"/>
            <a:ext cx="1905000" cy="2400300"/>
          </a:xfrm>
          <a:prstGeom prst="rect">
            <a:avLst/>
          </a:prstGeom>
        </p:spPr>
      </p:pic>
      <p:pic>
        <p:nvPicPr>
          <p:cNvPr id="5" name="Picture 4"/>
          <p:cNvPicPr>
            <a:picLocks noChangeAspect="1"/>
          </p:cNvPicPr>
          <p:nvPr/>
        </p:nvPicPr>
        <p:blipFill>
          <a:blip r:embed="rId5"/>
          <a:stretch>
            <a:fillRect/>
          </a:stretch>
        </p:blipFill>
        <p:spPr>
          <a:xfrm>
            <a:off x="9433021" y="208341"/>
            <a:ext cx="1800225" cy="2543175"/>
          </a:xfrm>
          <a:prstGeom prst="rect">
            <a:avLst/>
          </a:prstGeom>
        </p:spPr>
      </p:pic>
      <p:pic>
        <p:nvPicPr>
          <p:cNvPr id="6" name="Picture 5"/>
          <p:cNvPicPr>
            <a:picLocks noChangeAspect="1"/>
          </p:cNvPicPr>
          <p:nvPr/>
        </p:nvPicPr>
        <p:blipFill>
          <a:blip r:embed="rId6"/>
          <a:stretch>
            <a:fillRect/>
          </a:stretch>
        </p:blipFill>
        <p:spPr>
          <a:xfrm>
            <a:off x="355908" y="3531642"/>
            <a:ext cx="1866900" cy="2457450"/>
          </a:xfrm>
          <a:prstGeom prst="rect">
            <a:avLst/>
          </a:prstGeom>
        </p:spPr>
      </p:pic>
      <p:pic>
        <p:nvPicPr>
          <p:cNvPr id="7" name="Picture 6"/>
          <p:cNvPicPr>
            <a:picLocks noChangeAspect="1"/>
          </p:cNvPicPr>
          <p:nvPr/>
        </p:nvPicPr>
        <p:blipFill>
          <a:blip r:embed="rId7"/>
          <a:stretch>
            <a:fillRect/>
          </a:stretch>
        </p:blipFill>
        <p:spPr>
          <a:xfrm>
            <a:off x="3295366" y="3531642"/>
            <a:ext cx="1752600" cy="2619375"/>
          </a:xfrm>
          <a:prstGeom prst="rect">
            <a:avLst/>
          </a:prstGeom>
        </p:spPr>
      </p:pic>
      <p:pic>
        <p:nvPicPr>
          <p:cNvPr id="8" name="Picture 7"/>
          <p:cNvPicPr>
            <a:picLocks noChangeAspect="1"/>
          </p:cNvPicPr>
          <p:nvPr/>
        </p:nvPicPr>
        <p:blipFill>
          <a:blip r:embed="rId8"/>
          <a:stretch>
            <a:fillRect/>
          </a:stretch>
        </p:blipFill>
        <p:spPr>
          <a:xfrm>
            <a:off x="6330857" y="3483590"/>
            <a:ext cx="2024614" cy="2667428"/>
          </a:xfrm>
          <a:prstGeom prst="rect">
            <a:avLst/>
          </a:prstGeom>
        </p:spPr>
      </p:pic>
      <p:pic>
        <p:nvPicPr>
          <p:cNvPr id="9" name="Picture 8"/>
          <p:cNvPicPr>
            <a:picLocks noChangeAspect="1"/>
          </p:cNvPicPr>
          <p:nvPr/>
        </p:nvPicPr>
        <p:blipFill>
          <a:blip r:embed="rId9"/>
          <a:stretch>
            <a:fillRect/>
          </a:stretch>
        </p:blipFill>
        <p:spPr>
          <a:xfrm>
            <a:off x="9296614" y="3483589"/>
            <a:ext cx="2026418" cy="2667428"/>
          </a:xfrm>
          <a:prstGeom prst="rect">
            <a:avLst/>
          </a:prstGeom>
        </p:spPr>
      </p:pic>
    </p:spTree>
    <p:extLst>
      <p:ext uri="{BB962C8B-B14F-4D97-AF65-F5344CB8AC3E}">
        <p14:creationId xmlns:p14="http://schemas.microsoft.com/office/powerpoint/2010/main" val="32114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Every human being is essentially religious in nature. </a:t>
            </a:r>
            <a:endParaRPr lang="en-US" sz="2400" dirty="0" smtClean="0"/>
          </a:p>
          <a:p>
            <a:r>
              <a:rPr lang="en-US" sz="2400" dirty="0"/>
              <a:t>	</a:t>
            </a:r>
            <a:r>
              <a:rPr lang="en-US" sz="2400" dirty="0" smtClean="0"/>
              <a:t>That’s </a:t>
            </a:r>
            <a:r>
              <a:rPr lang="en-US" sz="2400" dirty="0"/>
              <a:t>because God made us for himself, and so we cannot help but be </a:t>
            </a:r>
            <a:r>
              <a:rPr lang="en-US" sz="2400" dirty="0" smtClean="0"/>
              <a:t>worshipers</a:t>
            </a:r>
            <a:r>
              <a:rPr lang="en-US" sz="2400" dirty="0"/>
              <a:t>. </a:t>
            </a:r>
            <a:endParaRPr lang="en-US" sz="2400" dirty="0" smtClean="0"/>
          </a:p>
          <a:p>
            <a:r>
              <a:rPr lang="en-US" sz="2400" dirty="0"/>
              <a:t>	</a:t>
            </a:r>
            <a:r>
              <a:rPr lang="en-US" sz="2400" dirty="0" smtClean="0"/>
              <a:t>Another </a:t>
            </a:r>
            <a:r>
              <a:rPr lang="en-US" sz="2400" dirty="0"/>
              <a:t>way of saying this is that people are covenantal beings. We were brought into this world to be in a covenant relationship with God. </a:t>
            </a:r>
            <a:endParaRPr lang="en-US" sz="2400" dirty="0" smtClean="0"/>
          </a:p>
          <a:p>
            <a:r>
              <a:rPr lang="en-US" sz="2400" dirty="0"/>
              <a:t>	</a:t>
            </a:r>
            <a:r>
              <a:rPr lang="en-US" sz="2400" dirty="0" smtClean="0"/>
              <a:t>In </a:t>
            </a:r>
            <a:r>
              <a:rPr lang="en-US" sz="2400" dirty="0"/>
              <a:t>Romans 1, Paul assumes that people are born knowing this to be true, but because we don’t really want it to be true, because we want to be autonomous beings, we suppress this truth: </a:t>
            </a:r>
            <a:endParaRPr lang="en-US" sz="2400" dirty="0" smtClean="0"/>
          </a:p>
          <a:p>
            <a:r>
              <a:rPr lang="en-US" sz="2400" i="1" dirty="0"/>
              <a:t>	</a:t>
            </a:r>
            <a:r>
              <a:rPr lang="en-US" sz="2400" i="1" dirty="0" smtClean="0"/>
              <a:t>“</a:t>
            </a:r>
            <a:r>
              <a:rPr lang="en-US" sz="2400" i="1" dirty="0"/>
              <a:t>For the wrath of God is revealed from heaven against all ungodliness and unrighteousness of men, who by their unrighteousness suppress the truth. For what can be known about God is plain to them, because God has shown it to them.”</a:t>
            </a:r>
            <a:r>
              <a:rPr lang="en-US" sz="2400" dirty="0"/>
              <a:t> (Romans 1:18-19)</a:t>
            </a:r>
          </a:p>
        </p:txBody>
      </p:sp>
    </p:spTree>
    <p:extLst>
      <p:ext uri="{BB962C8B-B14F-4D97-AF65-F5344CB8AC3E}">
        <p14:creationId xmlns:p14="http://schemas.microsoft.com/office/powerpoint/2010/main" val="41695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What this means is that every person must choose between two ways. </a:t>
            </a:r>
            <a:endParaRPr lang="en-US" sz="2400" dirty="0" smtClean="0"/>
          </a:p>
          <a:p>
            <a:r>
              <a:rPr lang="en-US" sz="2400" dirty="0"/>
              <a:t>	</a:t>
            </a:r>
            <a:r>
              <a:rPr lang="en-US" sz="2400" dirty="0" smtClean="0"/>
              <a:t>Either </a:t>
            </a:r>
            <a:r>
              <a:rPr lang="en-US" sz="2400" dirty="0"/>
              <a:t>we will be worshipers of God or we will worship something else. </a:t>
            </a:r>
            <a:endParaRPr lang="en-US" sz="2400" dirty="0" smtClean="0"/>
          </a:p>
          <a:p>
            <a:r>
              <a:rPr lang="en-US" sz="2400" dirty="0"/>
              <a:t>	</a:t>
            </a:r>
            <a:r>
              <a:rPr lang="en-US" sz="2400" dirty="0" smtClean="0"/>
              <a:t>By </a:t>
            </a:r>
            <a:r>
              <a:rPr lang="en-US" sz="2400" dirty="0"/>
              <a:t>this I mean that either we will love and value God above all and consistently look to him for our needs and for our happiness, or we will value something else more highly and seek our satisfaction and fulfillment from it. </a:t>
            </a:r>
            <a:endParaRPr lang="en-US" sz="2400" dirty="0" smtClean="0"/>
          </a:p>
          <a:p>
            <a:r>
              <a:rPr lang="en-US" sz="2400" dirty="0"/>
              <a:t>	</a:t>
            </a:r>
            <a:r>
              <a:rPr lang="en-US" sz="2400" dirty="0" smtClean="0"/>
              <a:t>The </a:t>
            </a:r>
            <a:r>
              <a:rPr lang="en-US" sz="2400" dirty="0"/>
              <a:t>point is that we are natural born worshipers. </a:t>
            </a:r>
            <a:endParaRPr lang="en-US" sz="2400" dirty="0" smtClean="0"/>
          </a:p>
          <a:p>
            <a:r>
              <a:rPr lang="en-US" sz="2400" dirty="0"/>
              <a:t>	</a:t>
            </a:r>
            <a:r>
              <a:rPr lang="en-US" sz="2400" dirty="0" smtClean="0"/>
              <a:t>We </a:t>
            </a:r>
            <a:r>
              <a:rPr lang="en-US" sz="2400" dirty="0"/>
              <a:t>know we do not have what we need in ourselves, so we will always seek it from </a:t>
            </a:r>
            <a:r>
              <a:rPr lang="en-US" sz="2400" dirty="0" smtClean="0"/>
              <a:t>another: </a:t>
            </a:r>
            <a:r>
              <a:rPr lang="en-US" sz="2400" dirty="0"/>
              <a:t>we will always worship something.</a:t>
            </a:r>
          </a:p>
        </p:txBody>
      </p:sp>
    </p:spTree>
    <p:extLst>
      <p:ext uri="{BB962C8B-B14F-4D97-AF65-F5344CB8AC3E}">
        <p14:creationId xmlns:p14="http://schemas.microsoft.com/office/powerpoint/2010/main" val="23043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And it is important, perhaps supremely important to understand that every child born in the ordinary way is born already bent toward sin and </a:t>
            </a:r>
            <a:r>
              <a:rPr lang="en-US" sz="2400" dirty="0" smtClean="0"/>
              <a:t>self. Every </a:t>
            </a:r>
            <a:r>
              <a:rPr lang="en-US" sz="2400" dirty="0"/>
              <a:t>ordinary child comes into the world with a sinful, not a Godward orientation. </a:t>
            </a:r>
            <a:endParaRPr lang="en-US" sz="2400" dirty="0" smtClean="0"/>
          </a:p>
          <a:p>
            <a:r>
              <a:rPr lang="en-US" sz="2400" dirty="0"/>
              <a:t>	</a:t>
            </a:r>
            <a:r>
              <a:rPr lang="en-US" sz="2400" dirty="0" smtClean="0"/>
              <a:t>King </a:t>
            </a:r>
            <a:r>
              <a:rPr lang="en-US" sz="2400" dirty="0"/>
              <a:t>David understood this and declared this in Psalm 58:3:  </a:t>
            </a:r>
            <a:r>
              <a:rPr lang="en-US" sz="2400" i="1" dirty="0"/>
              <a:t>“The wicked are estranged from the womb; they go astray from birth, speaking lies.”</a:t>
            </a:r>
            <a:r>
              <a:rPr lang="en-US" sz="2400" dirty="0"/>
              <a:t> </a:t>
            </a:r>
            <a:endParaRPr lang="en-US" sz="2400" dirty="0" smtClean="0"/>
          </a:p>
          <a:p>
            <a:r>
              <a:rPr lang="en-US" sz="2400" dirty="0"/>
              <a:t>	</a:t>
            </a:r>
            <a:r>
              <a:rPr lang="en-US" sz="2400" dirty="0" smtClean="0"/>
              <a:t>Perhaps </a:t>
            </a:r>
            <a:r>
              <a:rPr lang="en-US" sz="2400" dirty="0"/>
              <a:t>we are more familiar with his own confession in Psalm 51:5:  </a:t>
            </a:r>
            <a:r>
              <a:rPr lang="en-US" sz="2400" i="1" dirty="0"/>
              <a:t>“Behold, I was brought forth in iniquity, and in sin did my mother conceive me.”</a:t>
            </a:r>
            <a:r>
              <a:rPr lang="en-US" sz="2400" dirty="0"/>
              <a:t> </a:t>
            </a:r>
            <a:endParaRPr lang="en-US" sz="2400" dirty="0" smtClean="0"/>
          </a:p>
          <a:p>
            <a:r>
              <a:rPr lang="en-US" sz="2400" dirty="0"/>
              <a:t>	</a:t>
            </a:r>
            <a:r>
              <a:rPr lang="en-US" sz="2400" dirty="0" smtClean="0"/>
              <a:t>So </a:t>
            </a:r>
            <a:r>
              <a:rPr lang="en-US" sz="2400" dirty="0"/>
              <a:t>sin begins at conception (which explains the need for the virgin birth of our Lord Jesus). And here again we find the answer to that age old question: “Is a man a sinner because he sins, or does he sin because he is a sinner?” Of course, the latter is true.</a:t>
            </a:r>
          </a:p>
        </p:txBody>
      </p:sp>
    </p:spTree>
    <p:extLst>
      <p:ext uri="{BB962C8B-B14F-4D97-AF65-F5344CB8AC3E}">
        <p14:creationId xmlns:p14="http://schemas.microsoft.com/office/powerpoint/2010/main" val="10430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So what we must come to grips with is that the heart is not neutral. </a:t>
            </a:r>
            <a:endParaRPr lang="en-US" sz="2400" dirty="0" smtClean="0"/>
          </a:p>
          <a:p>
            <a:r>
              <a:rPr lang="en-US" sz="2400" dirty="0" smtClean="0"/>
              <a:t>	Either </a:t>
            </a:r>
            <a:r>
              <a:rPr lang="en-US" sz="2400" dirty="0"/>
              <a:t>the child will look to God or to idols. </a:t>
            </a:r>
            <a:endParaRPr lang="en-US" sz="2400" dirty="0" smtClean="0"/>
          </a:p>
          <a:p>
            <a:r>
              <a:rPr lang="en-US" sz="2400" dirty="0"/>
              <a:t>	</a:t>
            </a:r>
            <a:r>
              <a:rPr lang="en-US" sz="2400" dirty="0" smtClean="0"/>
              <a:t>And </a:t>
            </a:r>
            <a:r>
              <a:rPr lang="en-US" sz="2400" dirty="0"/>
              <a:t>by the way, we should define </a:t>
            </a:r>
            <a:r>
              <a:rPr lang="en-US" sz="2400" dirty="0" smtClean="0"/>
              <a:t>“idol.” Tripp </a:t>
            </a:r>
            <a:r>
              <a:rPr lang="en-US" sz="2400" dirty="0"/>
              <a:t>defines idols this way: </a:t>
            </a:r>
            <a:endParaRPr lang="en-US" sz="2400" dirty="0" smtClean="0"/>
          </a:p>
          <a:p>
            <a:r>
              <a:rPr lang="en-US" sz="2400" dirty="0"/>
              <a:t>	</a:t>
            </a:r>
            <a:r>
              <a:rPr lang="en-US" sz="2400" dirty="0" smtClean="0"/>
              <a:t>“</a:t>
            </a:r>
            <a:r>
              <a:rPr lang="en-US" sz="2400" dirty="0"/>
              <a:t>These idols are not small wooden or stone statuary. They are the subtle idols of the heart. The Bible describes such idols using terminology such as fear of man, evil desires, lusts, and pride. The idols include conformity to the world, embracing earthly mindsets, and ‘setting the affections on things below.’ What we have in view are any manner of motives, desires, wants, goals, hopes, and expectations that rule the heart of the child. Remember these things do not have to be articulated to be present.” (21)</a:t>
            </a:r>
          </a:p>
        </p:txBody>
      </p:sp>
    </p:spTree>
    <p:extLst>
      <p:ext uri="{BB962C8B-B14F-4D97-AF65-F5344CB8AC3E}">
        <p14:creationId xmlns:p14="http://schemas.microsoft.com/office/powerpoint/2010/main" val="2931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The point, though, is that children do respond to the circumstances of life, to the shaping influences according to their orientation, either out of true faith in God or idolatrous unbelief. </a:t>
            </a:r>
            <a:endParaRPr lang="en-US" sz="2400" dirty="0" smtClean="0"/>
          </a:p>
          <a:p>
            <a:r>
              <a:rPr lang="en-US" sz="2400" dirty="0"/>
              <a:t>	</a:t>
            </a:r>
            <a:r>
              <a:rPr lang="en-US" sz="2400" dirty="0" smtClean="0"/>
              <a:t>And </a:t>
            </a:r>
            <a:r>
              <a:rPr lang="en-US" sz="2400" dirty="0"/>
              <a:t>so the most basic choice which is often unconscious, below the surface is the choice of whom one will worship. </a:t>
            </a:r>
            <a:endParaRPr lang="en-US" sz="2400" dirty="0" smtClean="0"/>
          </a:p>
          <a:p>
            <a:r>
              <a:rPr lang="en-US" sz="2400" dirty="0"/>
              <a:t>	</a:t>
            </a:r>
            <a:r>
              <a:rPr lang="en-US" sz="2400" dirty="0" smtClean="0"/>
              <a:t>This </a:t>
            </a:r>
            <a:r>
              <a:rPr lang="en-US" sz="2400" dirty="0"/>
              <a:t>is what motivates the heart, which in turn directs all behavior.  </a:t>
            </a:r>
          </a:p>
        </p:txBody>
      </p:sp>
    </p:spTree>
    <p:extLst>
      <p:ext uri="{BB962C8B-B14F-4D97-AF65-F5344CB8AC3E}">
        <p14:creationId xmlns:p14="http://schemas.microsoft.com/office/powerpoint/2010/main" val="4596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Here we have the defining issue, and this is really what is missing in much of the child-training counsel in our day. </a:t>
            </a:r>
            <a:endParaRPr lang="en-US" sz="2400" dirty="0" smtClean="0"/>
          </a:p>
          <a:p>
            <a:r>
              <a:rPr lang="en-US" sz="2400" dirty="0"/>
              <a:t>	</a:t>
            </a:r>
            <a:r>
              <a:rPr lang="en-US" sz="2400" dirty="0" smtClean="0"/>
              <a:t>“</a:t>
            </a:r>
            <a:r>
              <a:rPr lang="en-US" sz="2400" dirty="0"/>
              <a:t>The child is neutral,” we are told, “a blank canvas upon which parents paint, wet clay which parents mold and shape by their parenting skills</a:t>
            </a:r>
            <a:r>
              <a:rPr lang="en-US" sz="2400" dirty="0" smtClean="0"/>
              <a:t>.” </a:t>
            </a:r>
          </a:p>
          <a:p>
            <a:r>
              <a:rPr lang="en-US" sz="2400" dirty="0"/>
              <a:t>	</a:t>
            </a:r>
            <a:r>
              <a:rPr lang="en-US" sz="2400" dirty="0" smtClean="0"/>
              <a:t>But </a:t>
            </a:r>
            <a:r>
              <a:rPr lang="en-US" sz="2400" dirty="0"/>
              <a:t>there is much more involved. </a:t>
            </a:r>
            <a:endParaRPr lang="en-US" sz="2400" dirty="0" smtClean="0"/>
          </a:p>
          <a:p>
            <a:r>
              <a:rPr lang="en-US" sz="2400" dirty="0"/>
              <a:t>	</a:t>
            </a:r>
            <a:r>
              <a:rPr lang="en-US" sz="2400" dirty="0" smtClean="0"/>
              <a:t>All children </a:t>
            </a:r>
            <a:r>
              <a:rPr lang="en-US" sz="2400" dirty="0"/>
              <a:t>are natural born sinners who will either trust and submit to God and respond in faith or will look to idols to bring happiness, and so respond from a self-centered perspective. </a:t>
            </a:r>
          </a:p>
        </p:txBody>
      </p:sp>
    </p:spTree>
    <p:extLst>
      <p:ext uri="{BB962C8B-B14F-4D97-AF65-F5344CB8AC3E}">
        <p14:creationId xmlns:p14="http://schemas.microsoft.com/office/powerpoint/2010/main" val="30181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We must, as Dr. Tripp says, engage our children on the smallest battlefield in the world: the child’s heart. </a:t>
            </a:r>
            <a:endParaRPr lang="en-US" sz="2400" dirty="0" smtClean="0"/>
          </a:p>
          <a:p>
            <a:r>
              <a:rPr lang="en-US" sz="2400" dirty="0"/>
              <a:t>	</a:t>
            </a:r>
            <a:r>
              <a:rPr lang="en-US" sz="2400" dirty="0" smtClean="0"/>
              <a:t>So</a:t>
            </a:r>
            <a:r>
              <a:rPr lang="en-US" sz="2400" dirty="0"/>
              <a:t>, yes, we must provide positive, godly shaping influences. </a:t>
            </a:r>
            <a:endParaRPr lang="en-US" sz="2400" dirty="0" smtClean="0"/>
          </a:p>
          <a:p>
            <a:r>
              <a:rPr lang="en-US" sz="2400" dirty="0"/>
              <a:t>	</a:t>
            </a:r>
            <a:r>
              <a:rPr lang="en-US" sz="2400" dirty="0" smtClean="0"/>
              <a:t>But </a:t>
            </a:r>
            <a:r>
              <a:rPr lang="en-US" sz="2400" dirty="0"/>
              <a:t>that is not adequate. </a:t>
            </a:r>
            <a:endParaRPr lang="en-US" sz="2400" dirty="0" smtClean="0"/>
          </a:p>
          <a:p>
            <a:r>
              <a:rPr lang="en-US" sz="2400" dirty="0"/>
              <a:t>	</a:t>
            </a:r>
            <a:r>
              <a:rPr lang="en-US" sz="2400" dirty="0" smtClean="0"/>
              <a:t>In </a:t>
            </a:r>
            <a:r>
              <a:rPr lang="en-US" sz="2400" dirty="0"/>
              <a:t>years past, raising children was compared to programming a computer, and the principle of “garbage in, garbage out” was invoked. </a:t>
            </a:r>
            <a:endParaRPr lang="en-US" sz="2400" dirty="0" smtClean="0"/>
          </a:p>
          <a:p>
            <a:r>
              <a:rPr lang="en-US" sz="2400" dirty="0"/>
              <a:t>	</a:t>
            </a:r>
            <a:r>
              <a:rPr lang="en-US" sz="2400" dirty="0" smtClean="0"/>
              <a:t>If </a:t>
            </a:r>
            <a:r>
              <a:rPr lang="en-US" sz="2400" dirty="0"/>
              <a:t>you program bad data into a computer, the computer cannot help but respond with bad results, “garbage in, garbage out.” </a:t>
            </a:r>
          </a:p>
        </p:txBody>
      </p:sp>
    </p:spTree>
    <p:extLst>
      <p:ext uri="{BB962C8B-B14F-4D97-AF65-F5344CB8AC3E}">
        <p14:creationId xmlns:p14="http://schemas.microsoft.com/office/powerpoint/2010/main" val="33974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Of course what this was doing was de-humanizing children, comparing them to non-thinking, non-choosing computers. </a:t>
            </a:r>
            <a:endParaRPr lang="en-US" sz="2400" dirty="0" smtClean="0"/>
          </a:p>
          <a:p>
            <a:r>
              <a:rPr lang="en-US" sz="2400" dirty="0"/>
              <a:t>	</a:t>
            </a:r>
            <a:r>
              <a:rPr lang="en-US" sz="2400" dirty="0" smtClean="0"/>
              <a:t>But </a:t>
            </a:r>
            <a:r>
              <a:rPr lang="en-US" sz="2400" dirty="0"/>
              <a:t>children are not like that. Shaping influences alone are not adequate. </a:t>
            </a:r>
            <a:endParaRPr lang="en-US" sz="2400" dirty="0" smtClean="0"/>
          </a:p>
          <a:p>
            <a:r>
              <a:rPr lang="en-US" sz="2400" dirty="0"/>
              <a:t>	</a:t>
            </a:r>
            <a:r>
              <a:rPr lang="en-US" sz="2400" dirty="0" smtClean="0"/>
              <a:t>Some </a:t>
            </a:r>
            <a:r>
              <a:rPr lang="en-US" sz="2400" dirty="0"/>
              <a:t>children can have a garbage upbringing, but rise to shine like stars. </a:t>
            </a:r>
            <a:endParaRPr lang="en-US" sz="2400" dirty="0" smtClean="0"/>
          </a:p>
          <a:p>
            <a:r>
              <a:rPr lang="en-US" sz="2400" dirty="0"/>
              <a:t>	</a:t>
            </a:r>
            <a:r>
              <a:rPr lang="en-US" sz="2400" dirty="0" smtClean="0"/>
              <a:t>Other </a:t>
            </a:r>
            <a:r>
              <a:rPr lang="en-US" sz="2400" dirty="0"/>
              <a:t>children can have the best upbringing, but utterly reject it and plunge into sin.</a:t>
            </a:r>
          </a:p>
        </p:txBody>
      </p:sp>
    </p:spTree>
    <p:extLst>
      <p:ext uri="{BB962C8B-B14F-4D97-AF65-F5344CB8AC3E}">
        <p14:creationId xmlns:p14="http://schemas.microsoft.com/office/powerpoint/2010/main" val="28319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So, along with shaping influences, do battle for the heart. </a:t>
            </a:r>
            <a:endParaRPr lang="en-US" sz="2400" dirty="0" smtClean="0"/>
          </a:p>
          <a:p>
            <a:r>
              <a:rPr lang="en-US" sz="2400" dirty="0"/>
              <a:t>	</a:t>
            </a:r>
            <a:r>
              <a:rPr lang="en-US" sz="2400" dirty="0" smtClean="0"/>
              <a:t>“</a:t>
            </a:r>
            <a:r>
              <a:rPr lang="en-US" sz="2400" dirty="0"/>
              <a:t>Your child is not just a product of those shaping influences.  He interacts with those things…according to the nature of the covenantal choices he is making.  Either he responds to the goodness and mercy of God in faith, or he responds in unbelief.  Either he grows to love and trust the living God, or he turns more and more to various forms of idolatry.”  (22-3) </a:t>
            </a:r>
            <a:endParaRPr lang="en-US" sz="2400" dirty="0" smtClean="0"/>
          </a:p>
          <a:p>
            <a:r>
              <a:rPr lang="en-US" sz="2400" dirty="0"/>
              <a:t>	</a:t>
            </a:r>
            <a:r>
              <a:rPr lang="en-US" sz="2400" dirty="0" smtClean="0"/>
              <a:t>We </a:t>
            </a:r>
            <a:r>
              <a:rPr lang="en-US" sz="2400" dirty="0"/>
              <a:t>may not </a:t>
            </a:r>
            <a:r>
              <a:rPr lang="en-US" sz="2400" dirty="0" smtClean="0"/>
              <a:t>simply </a:t>
            </a:r>
            <a:r>
              <a:rPr lang="en-US" sz="2400" dirty="0"/>
              <a:t>conclude that that behavior is </a:t>
            </a:r>
            <a:r>
              <a:rPr lang="en-US" sz="2400" dirty="0" smtClean="0"/>
              <a:t>mere </a:t>
            </a:r>
            <a:r>
              <a:rPr lang="en-US" sz="2400" dirty="0"/>
              <a:t>immaturity. </a:t>
            </a:r>
            <a:endParaRPr lang="en-US" sz="2400" dirty="0" smtClean="0"/>
          </a:p>
          <a:p>
            <a:r>
              <a:rPr lang="en-US" sz="2400" dirty="0" smtClean="0"/>
              <a:t>	Dr</a:t>
            </a:r>
            <a:r>
              <a:rPr lang="en-US" sz="2400" dirty="0"/>
              <a:t>. Tripp writes: “Selfishness is not outgrown. Rebellion against authority is not outgrown. These things are not outgrown because they are not reflective of immaturity, but rather of the idolatry of your child’s heart.” (23)</a:t>
            </a:r>
          </a:p>
        </p:txBody>
      </p:sp>
    </p:spTree>
    <p:extLst>
      <p:ext uri="{BB962C8B-B14F-4D97-AF65-F5344CB8AC3E}">
        <p14:creationId xmlns:p14="http://schemas.microsoft.com/office/powerpoint/2010/main" val="28263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III. YOUR CHILD’S DEVELOPMENT:  GODWARD FOCUS</a:t>
            </a:r>
            <a:endParaRPr lang="en-US" sz="2400" dirty="0"/>
          </a:p>
          <a:p>
            <a:r>
              <a:rPr lang="en-US" sz="2400" dirty="0"/>
              <a:t> </a:t>
            </a:r>
          </a:p>
          <a:p>
            <a:r>
              <a:rPr lang="en-US" sz="2400" dirty="0"/>
              <a:t>	He concludes this portion by giving two biblical examples of this important truth. </a:t>
            </a:r>
            <a:endParaRPr lang="en-US" sz="2400" dirty="0" smtClean="0"/>
          </a:p>
          <a:p>
            <a:r>
              <a:rPr lang="en-US" sz="2400" dirty="0"/>
              <a:t>	</a:t>
            </a:r>
            <a:r>
              <a:rPr lang="en-US" sz="2400" dirty="0" smtClean="0"/>
              <a:t>Joseph’s </a:t>
            </a:r>
            <a:r>
              <a:rPr lang="en-US" sz="2400" dirty="0"/>
              <a:t>shaping influences were not ideal. Favored and spoiled by his father, he was hated and sold into slavery by his own brothers. There in slavery, he was falsely accused and treated with great injustice. </a:t>
            </a:r>
            <a:endParaRPr lang="en-US" sz="2400" dirty="0" smtClean="0"/>
          </a:p>
          <a:p>
            <a:r>
              <a:rPr lang="en-US" sz="2400" dirty="0"/>
              <a:t>	</a:t>
            </a:r>
            <a:r>
              <a:rPr lang="en-US" sz="2400" dirty="0" smtClean="0"/>
              <a:t>Yet </a:t>
            </a:r>
            <a:r>
              <a:rPr lang="en-US" sz="2400" dirty="0"/>
              <a:t>he remained faithful to God to the end and even forgave and cared for his awful brothers. </a:t>
            </a:r>
            <a:endParaRPr lang="en-US" sz="2400" dirty="0" smtClean="0"/>
          </a:p>
          <a:p>
            <a:r>
              <a:rPr lang="en-US" sz="2400" dirty="0"/>
              <a:t>	</a:t>
            </a:r>
            <a:r>
              <a:rPr lang="en-US" sz="2400" dirty="0" smtClean="0"/>
              <a:t>The </a:t>
            </a:r>
            <a:r>
              <a:rPr lang="en-US" sz="2400" dirty="0"/>
              <a:t>other example was that of the Hebrew slave girl to </a:t>
            </a:r>
            <a:r>
              <a:rPr lang="en-US" sz="2400" dirty="0" err="1"/>
              <a:t>Naaman’s</a:t>
            </a:r>
            <a:r>
              <a:rPr lang="en-US" sz="2400" dirty="0"/>
              <a:t> wife recorded in 2 Kings 5. </a:t>
            </a:r>
            <a:endParaRPr lang="en-US" sz="2400" dirty="0" smtClean="0"/>
          </a:p>
          <a:p>
            <a:r>
              <a:rPr lang="en-US" sz="2400" dirty="0"/>
              <a:t>	</a:t>
            </a:r>
            <a:r>
              <a:rPr lang="en-US" sz="2400" dirty="0" smtClean="0"/>
              <a:t>She </a:t>
            </a:r>
            <a:r>
              <a:rPr lang="en-US" sz="2400" dirty="0"/>
              <a:t>had been captured as a child, torn from her family, and reduced to slavery. Yet she also remained faithful and witnessed to the saving power of God. </a:t>
            </a:r>
          </a:p>
        </p:txBody>
      </p:sp>
    </p:spTree>
    <p:extLst>
      <p:ext uri="{BB962C8B-B14F-4D97-AF65-F5344CB8AC3E}">
        <p14:creationId xmlns:p14="http://schemas.microsoft.com/office/powerpoint/2010/main" val="18094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And </a:t>
            </a:r>
            <a:r>
              <a:rPr lang="en-US" sz="2400" dirty="0"/>
              <a:t>each </a:t>
            </a:r>
            <a:r>
              <a:rPr lang="en-US" sz="2400" dirty="0" smtClean="0"/>
              <a:t>was </a:t>
            </a:r>
            <a:r>
              <a:rPr lang="en-US" sz="2400" dirty="0"/>
              <a:t>a sexual deviant in their own </a:t>
            </a:r>
            <a:r>
              <a:rPr lang="en-US" sz="2400" dirty="0" smtClean="0"/>
              <a:t>right, trying to justify their sexual aberrations: </a:t>
            </a:r>
          </a:p>
          <a:p>
            <a:r>
              <a:rPr lang="en-US" sz="2400" dirty="0"/>
              <a:t>	</a:t>
            </a:r>
            <a:r>
              <a:rPr lang="en-US" sz="2400" dirty="0" smtClean="0"/>
              <a:t>	Freud </a:t>
            </a:r>
            <a:r>
              <a:rPr lang="en-US" sz="2400" dirty="0"/>
              <a:t>lusting after his sister-in-law, </a:t>
            </a:r>
            <a:endParaRPr lang="en-US" sz="2400" dirty="0" smtClean="0"/>
          </a:p>
          <a:p>
            <a:r>
              <a:rPr lang="en-US" sz="2400" dirty="0"/>
              <a:t>	</a:t>
            </a:r>
            <a:r>
              <a:rPr lang="en-US" sz="2400" dirty="0" smtClean="0"/>
              <a:t>	Mead </a:t>
            </a:r>
            <a:r>
              <a:rPr lang="en-US" sz="2400" dirty="0"/>
              <a:t>cheating on her husbands and living in a lifelong lesbian </a:t>
            </a:r>
            <a:r>
              <a:rPr lang="en-US" sz="2400" dirty="0" smtClean="0"/>
              <a:t>				relationship </a:t>
            </a:r>
            <a:r>
              <a:rPr lang="en-US" sz="2400" dirty="0"/>
              <a:t>on the side, </a:t>
            </a:r>
            <a:endParaRPr lang="en-US" sz="2400" dirty="0" smtClean="0"/>
          </a:p>
          <a:p>
            <a:r>
              <a:rPr lang="en-US" sz="2400" dirty="0"/>
              <a:t>	</a:t>
            </a:r>
            <a:r>
              <a:rPr lang="en-US" sz="2400" dirty="0" smtClean="0"/>
              <a:t>	Kinsey </a:t>
            </a:r>
            <a:r>
              <a:rPr lang="en-US" sz="2400" dirty="0"/>
              <a:t>producing his own pornography, seducing male grad </a:t>
            </a:r>
            <a:r>
              <a:rPr lang="en-US" sz="2400" dirty="0" smtClean="0"/>
              <a:t>					students, </a:t>
            </a:r>
            <a:r>
              <a:rPr lang="en-US" sz="2400" dirty="0"/>
              <a:t>and sexually molesting children, obviously </a:t>
            </a:r>
            <a:r>
              <a:rPr lang="en-US" sz="2400" dirty="0" smtClean="0"/>
              <a:t>criminal				 </a:t>
            </a:r>
            <a:r>
              <a:rPr lang="en-US" sz="2400" dirty="0"/>
              <a:t>behavior, and </a:t>
            </a:r>
            <a:endParaRPr lang="en-US" sz="2400" dirty="0" smtClean="0"/>
          </a:p>
          <a:p>
            <a:r>
              <a:rPr lang="en-US" sz="2400" dirty="0"/>
              <a:t>	</a:t>
            </a:r>
            <a:r>
              <a:rPr lang="en-US" sz="2400" dirty="0" smtClean="0"/>
              <a:t>	Karl </a:t>
            </a:r>
            <a:r>
              <a:rPr lang="en-US" sz="2400" dirty="0"/>
              <a:t>Barth, we now know, taking his snappy young secretary into </a:t>
            </a:r>
            <a:r>
              <a:rPr lang="en-US" sz="2400" dirty="0" smtClean="0"/>
              <a:t>				his	own </a:t>
            </a:r>
            <a:r>
              <a:rPr lang="en-US" sz="2400" dirty="0"/>
              <a:t>home where he subjected his old wife Nellie to his open </a:t>
            </a:r>
            <a:r>
              <a:rPr lang="en-US" sz="2400" dirty="0" smtClean="0"/>
              <a:t>			adultery </a:t>
            </a:r>
            <a:r>
              <a:rPr lang="en-US" sz="2400" dirty="0"/>
              <a:t>that lasted for decades. </a:t>
            </a:r>
          </a:p>
        </p:txBody>
      </p:sp>
    </p:spTree>
    <p:extLst>
      <p:ext uri="{BB962C8B-B14F-4D97-AF65-F5344CB8AC3E}">
        <p14:creationId xmlns:p14="http://schemas.microsoft.com/office/powerpoint/2010/main" val="32032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308324"/>
          </a:xfrm>
          <a:prstGeom prst="rect">
            <a:avLst/>
          </a:prstGeom>
          <a:noFill/>
        </p:spPr>
        <p:txBody>
          <a:bodyPr wrap="square" rtlCol="0">
            <a:spAutoFit/>
          </a:bodyPr>
          <a:lstStyle/>
          <a:p>
            <a:r>
              <a:rPr lang="en-US" sz="2400" b="1" dirty="0"/>
              <a:t>III. YOUR CHILD’S DEVELOPMENT:  GODWARD FOCUS</a:t>
            </a:r>
            <a:endParaRPr lang="en-US" sz="2400" dirty="0"/>
          </a:p>
          <a:p>
            <a:endParaRPr lang="en-US" sz="2400" dirty="0" smtClean="0"/>
          </a:p>
          <a:p>
            <a:r>
              <a:rPr lang="en-US" sz="2400" dirty="0"/>
              <a:t> 	Something went right with these two which cannot be explained by mere shaping influences. </a:t>
            </a:r>
            <a:endParaRPr lang="en-US" sz="2400" dirty="0" smtClean="0"/>
          </a:p>
          <a:p>
            <a:r>
              <a:rPr lang="en-US" sz="2400" dirty="0"/>
              <a:t>	</a:t>
            </a:r>
            <a:r>
              <a:rPr lang="en-US" sz="2400" dirty="0" smtClean="0"/>
              <a:t>Here </a:t>
            </a:r>
            <a:r>
              <a:rPr lang="en-US" sz="2400" dirty="0"/>
              <a:t>we find a heart that is oriented toward God in covenant faithfulness.   </a:t>
            </a:r>
          </a:p>
        </p:txBody>
      </p:sp>
    </p:spTree>
    <p:extLst>
      <p:ext uri="{BB962C8B-B14F-4D97-AF65-F5344CB8AC3E}">
        <p14:creationId xmlns:p14="http://schemas.microsoft.com/office/powerpoint/2010/main" val="653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The next big idea is what Paul Tripp discusses in his fourth chapter, and it is huge.  </a:t>
            </a:r>
          </a:p>
          <a:p>
            <a:r>
              <a:rPr lang="en-US" sz="2400" dirty="0"/>
              <a:t>	Simply put, </a:t>
            </a:r>
            <a:r>
              <a:rPr lang="en-US" sz="2400" dirty="0" smtClean="0"/>
              <a:t>parents </a:t>
            </a:r>
            <a:r>
              <a:rPr lang="en-US" sz="2400" dirty="0"/>
              <a:t>are called to shepherd their children on God’s behalf. </a:t>
            </a:r>
            <a:endParaRPr lang="en-US" sz="2400" dirty="0" smtClean="0"/>
          </a:p>
          <a:p>
            <a:r>
              <a:rPr lang="en-US" sz="2400" dirty="0"/>
              <a:t>	</a:t>
            </a:r>
            <a:r>
              <a:rPr lang="en-US" sz="2400" dirty="0" smtClean="0"/>
              <a:t>God </a:t>
            </a:r>
            <a:r>
              <a:rPr lang="en-US" sz="2400" dirty="0"/>
              <a:t>is the true Father and Shepherd, but he has ordained to shepherd children through </a:t>
            </a:r>
            <a:r>
              <a:rPr lang="en-US" sz="2400" dirty="0" smtClean="0"/>
              <a:t>their </a:t>
            </a:r>
            <a:r>
              <a:rPr lang="en-US" sz="2400" dirty="0"/>
              <a:t>parents. </a:t>
            </a:r>
            <a:endParaRPr lang="en-US" sz="2400" dirty="0" smtClean="0"/>
          </a:p>
          <a:p>
            <a:r>
              <a:rPr lang="en-US" sz="2400" dirty="0"/>
              <a:t>	</a:t>
            </a:r>
            <a:r>
              <a:rPr lang="en-US" sz="2400" dirty="0" smtClean="0"/>
              <a:t>Parents </a:t>
            </a:r>
            <a:r>
              <a:rPr lang="en-US" sz="2400" dirty="0"/>
              <a:t>are acting as God’s agents. </a:t>
            </a:r>
          </a:p>
        </p:txBody>
      </p:sp>
    </p:spTree>
    <p:extLst>
      <p:ext uri="{BB962C8B-B14F-4D97-AF65-F5344CB8AC3E}">
        <p14:creationId xmlns:p14="http://schemas.microsoft.com/office/powerpoint/2010/main" val="28093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When God made the world, he placed it under the authority of the first man and woman, Adam and Eve. </a:t>
            </a:r>
            <a:endParaRPr lang="en-US" sz="2400" dirty="0" smtClean="0"/>
          </a:p>
          <a:p>
            <a:r>
              <a:rPr lang="en-US" sz="2400" dirty="0"/>
              <a:t>	</a:t>
            </a:r>
            <a:r>
              <a:rPr lang="en-US" sz="2400" dirty="0" smtClean="0"/>
              <a:t>God </a:t>
            </a:r>
            <a:r>
              <a:rPr lang="en-US" sz="2400" dirty="0"/>
              <a:t>was the great King, but Adam and Eve were his governors. They were to rule over God’s creation on his behalf. </a:t>
            </a:r>
            <a:endParaRPr lang="en-US" sz="2400" dirty="0" smtClean="0"/>
          </a:p>
          <a:p>
            <a:r>
              <a:rPr lang="en-US" sz="2400" dirty="0"/>
              <a:t>	</a:t>
            </a:r>
            <a:r>
              <a:rPr lang="en-US" sz="2400" dirty="0" smtClean="0"/>
              <a:t>But </a:t>
            </a:r>
            <a:r>
              <a:rPr lang="en-US" sz="2400" dirty="0"/>
              <a:t>something went terribly, terribly wrong. </a:t>
            </a:r>
            <a:endParaRPr lang="en-US" sz="2400" dirty="0" smtClean="0"/>
          </a:p>
          <a:p>
            <a:r>
              <a:rPr lang="en-US" sz="2400" dirty="0"/>
              <a:t>	</a:t>
            </a:r>
            <a:r>
              <a:rPr lang="en-US" sz="2400" dirty="0" smtClean="0"/>
              <a:t>The </a:t>
            </a:r>
            <a:r>
              <a:rPr lang="en-US" sz="2400" dirty="0"/>
              <a:t>governor somehow thought he was king. He rebelled against the true </a:t>
            </a:r>
            <a:r>
              <a:rPr lang="en-US" sz="2400" dirty="0" smtClean="0"/>
              <a:t>King</a:t>
            </a:r>
            <a:r>
              <a:rPr lang="en-US" sz="2400" dirty="0"/>
              <a:t>, and now the rest of creation was placed in a terrible position: to obey the King in spite of the governor, and all became terribly messed up. But that is another story.</a:t>
            </a:r>
          </a:p>
          <a:p>
            <a:r>
              <a:rPr lang="en-US" sz="2400" dirty="0"/>
              <a:t>	The point is that God is still employing this plan. He is ruling over his creation through his human agents. </a:t>
            </a:r>
            <a:endParaRPr lang="en-US" sz="2400" dirty="0" smtClean="0"/>
          </a:p>
          <a:p>
            <a:r>
              <a:rPr lang="en-US" sz="2400" dirty="0"/>
              <a:t>	</a:t>
            </a:r>
            <a:r>
              <a:rPr lang="en-US" sz="2400" dirty="0" smtClean="0"/>
              <a:t>And </a:t>
            </a:r>
            <a:r>
              <a:rPr lang="en-US" sz="2400" dirty="0"/>
              <a:t>he ordains to oversee the children he created through the agency of their parents.  </a:t>
            </a:r>
          </a:p>
        </p:txBody>
      </p:sp>
    </p:spTree>
    <p:extLst>
      <p:ext uri="{BB962C8B-B14F-4D97-AF65-F5344CB8AC3E}">
        <p14:creationId xmlns:p14="http://schemas.microsoft.com/office/powerpoint/2010/main" val="18979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Now we should note a couple of things here. </a:t>
            </a:r>
            <a:endParaRPr lang="en-US" sz="2400" dirty="0" smtClean="0"/>
          </a:p>
          <a:p>
            <a:r>
              <a:rPr lang="en-US" sz="2400" dirty="0"/>
              <a:t>	</a:t>
            </a:r>
            <a:r>
              <a:rPr lang="en-US" sz="2400" dirty="0" smtClean="0"/>
              <a:t>First</a:t>
            </a:r>
            <a:r>
              <a:rPr lang="en-US" sz="2400" dirty="0"/>
              <a:t>, an agent must understand that he is only representing the king, not him or herself. </a:t>
            </a:r>
            <a:endParaRPr lang="en-US" sz="2400" dirty="0" smtClean="0"/>
          </a:p>
          <a:p>
            <a:r>
              <a:rPr lang="en-US" sz="2400" dirty="0"/>
              <a:t>	</a:t>
            </a:r>
            <a:r>
              <a:rPr lang="en-US" sz="2400" dirty="0" smtClean="0"/>
              <a:t>So </a:t>
            </a:r>
            <a:r>
              <a:rPr lang="en-US" sz="2400" dirty="0"/>
              <a:t>they must be faithful to the king and always point their subjects to the king. </a:t>
            </a:r>
          </a:p>
          <a:p>
            <a:r>
              <a:rPr lang="en-US" sz="2400" dirty="0"/>
              <a:t>	And so the subjects must respond to the agent as to the king, as unto God, and they will ultimately answer to God for how they respond to his agents, their parents. </a:t>
            </a:r>
            <a:endParaRPr lang="en-US" sz="2400" dirty="0" smtClean="0"/>
          </a:p>
          <a:p>
            <a:r>
              <a:rPr lang="en-US" sz="2400" dirty="0"/>
              <a:t>	</a:t>
            </a:r>
            <a:r>
              <a:rPr lang="en-US" sz="2400" dirty="0" smtClean="0"/>
              <a:t>But </a:t>
            </a:r>
            <a:r>
              <a:rPr lang="en-US" sz="2400" dirty="0"/>
              <a:t>almost all of this is lost on people today. We tend, instead, to take it </a:t>
            </a:r>
            <a:r>
              <a:rPr lang="en-US" sz="2400" dirty="0" smtClean="0"/>
              <a:t>all personally</a:t>
            </a:r>
            <a:r>
              <a:rPr lang="en-US" sz="2400" dirty="0"/>
              <a:t>, and this is a gigantic mistake. </a:t>
            </a:r>
          </a:p>
        </p:txBody>
      </p:sp>
    </p:spTree>
    <p:extLst>
      <p:ext uri="{BB962C8B-B14F-4D97-AF65-F5344CB8AC3E}">
        <p14:creationId xmlns:p14="http://schemas.microsoft.com/office/powerpoint/2010/main" val="199317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Tripp says it very well. </a:t>
            </a:r>
            <a:endParaRPr lang="en-US" sz="2400" dirty="0" smtClean="0"/>
          </a:p>
          <a:p>
            <a:r>
              <a:rPr lang="en-US" sz="2400" dirty="0"/>
              <a:t>	</a:t>
            </a:r>
            <a:r>
              <a:rPr lang="en-US" sz="2400" dirty="0" smtClean="0"/>
              <a:t>“</a:t>
            </a:r>
            <a:r>
              <a:rPr lang="en-US" sz="2400" dirty="0"/>
              <a:t>Our culture does not like authority. It is not just that we don’t like to be under authority, we don’t like being authorities. One of the places where this is most clearly seen is in our discomfort with authority in the home.” (27)</a:t>
            </a:r>
          </a:p>
        </p:txBody>
      </p:sp>
    </p:spTree>
    <p:extLst>
      <p:ext uri="{BB962C8B-B14F-4D97-AF65-F5344CB8AC3E}">
        <p14:creationId xmlns:p14="http://schemas.microsoft.com/office/powerpoint/2010/main" val="18817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We </a:t>
            </a:r>
            <a:r>
              <a:rPr lang="en-US" sz="2400" dirty="0"/>
              <a:t>must understand these issues clearly or we will always either be hesitant and </a:t>
            </a:r>
            <a:r>
              <a:rPr lang="en-US" sz="2400" dirty="0" smtClean="0"/>
              <a:t>tentative, </a:t>
            </a:r>
            <a:r>
              <a:rPr lang="en-US" sz="2400" dirty="0"/>
              <a:t>or perhaps authoritarian and heavy-handed. </a:t>
            </a:r>
            <a:endParaRPr lang="en-US" sz="2400" dirty="0" smtClean="0"/>
          </a:p>
          <a:p>
            <a:r>
              <a:rPr lang="en-US" sz="2400" dirty="0"/>
              <a:t>	</a:t>
            </a:r>
            <a:r>
              <a:rPr lang="en-US" sz="2400" dirty="0" smtClean="0"/>
              <a:t>“</a:t>
            </a:r>
            <a:r>
              <a:rPr lang="en-US" sz="2400" dirty="0"/>
              <a:t>If you are unsure about the nature and extent of your authority, your children will suffer greatly. They will never know what to expect from you because the ground rules will be constantly changing. They will never learn the absolutes and principles of God’s Word that alone teach wisdom.” (27)</a:t>
            </a:r>
          </a:p>
        </p:txBody>
      </p:sp>
    </p:spTree>
    <p:extLst>
      <p:ext uri="{BB962C8B-B14F-4D97-AF65-F5344CB8AC3E}">
        <p14:creationId xmlns:p14="http://schemas.microsoft.com/office/powerpoint/2010/main" val="13564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Our culture has no real concept of biblical authority. </a:t>
            </a:r>
            <a:endParaRPr lang="en-US" sz="2400" dirty="0" smtClean="0"/>
          </a:p>
          <a:p>
            <a:r>
              <a:rPr lang="en-US" sz="2400" dirty="0"/>
              <a:t>	</a:t>
            </a:r>
            <a:r>
              <a:rPr lang="en-US" sz="2400" dirty="0" smtClean="0"/>
              <a:t>We </a:t>
            </a:r>
            <a:r>
              <a:rPr lang="en-US" sz="2400" dirty="0"/>
              <a:t>think that authority </a:t>
            </a:r>
            <a:r>
              <a:rPr lang="en-US" sz="2400" dirty="0" smtClean="0"/>
              <a:t>either arises from </a:t>
            </a:r>
            <a:r>
              <a:rPr lang="en-US" sz="2400" dirty="0"/>
              <a:t>overwhelming force or from “the consent of the governed.” So our response is either rebellion or dejected servility. </a:t>
            </a:r>
            <a:endParaRPr lang="en-US" sz="2400" dirty="0" smtClean="0"/>
          </a:p>
          <a:p>
            <a:r>
              <a:rPr lang="en-US" sz="2400" dirty="0"/>
              <a:t>	</a:t>
            </a:r>
            <a:r>
              <a:rPr lang="en-US" sz="2400" dirty="0" smtClean="0"/>
              <a:t>People </a:t>
            </a:r>
            <a:r>
              <a:rPr lang="en-US" sz="2400" dirty="0"/>
              <a:t>today cannot conceive of intelligent, capable people willingly placing themselves under the authority of another. </a:t>
            </a:r>
            <a:endParaRPr lang="en-US" sz="2400" dirty="0" smtClean="0"/>
          </a:p>
          <a:p>
            <a:r>
              <a:rPr lang="en-US" sz="2400" dirty="0"/>
              <a:t>	</a:t>
            </a:r>
            <a:r>
              <a:rPr lang="en-US" sz="2400" dirty="0" smtClean="0"/>
              <a:t>Tripp </a:t>
            </a:r>
            <a:r>
              <a:rPr lang="en-US" sz="2400" dirty="0"/>
              <a:t>points out that “When we allow our children to become independent decision makers we give them a false idea of liberty and a mistaken notion about freedom. Freedom is not found in autonomy, it is found in obedience.” (27) </a:t>
            </a:r>
            <a:endParaRPr lang="en-US" sz="2400" dirty="0" smtClean="0"/>
          </a:p>
          <a:p>
            <a:r>
              <a:rPr lang="en-US" sz="2400" dirty="0"/>
              <a:t>	</a:t>
            </a:r>
            <a:r>
              <a:rPr lang="en-US" sz="2400" dirty="0" smtClean="0"/>
              <a:t>And </a:t>
            </a:r>
            <a:r>
              <a:rPr lang="en-US" sz="2400" dirty="0"/>
              <a:t>he references Psalm 119:44-45 which states: </a:t>
            </a:r>
            <a:r>
              <a:rPr lang="en-US" sz="2400" i="1" dirty="0"/>
              <a:t>“I will keep your law continually, forever and ever, and I shall walk in a wide place, for I have sought your precepts.” </a:t>
            </a:r>
            <a:endParaRPr lang="en-US" sz="2400" dirty="0"/>
          </a:p>
        </p:txBody>
      </p:sp>
    </p:spTree>
    <p:extLst>
      <p:ext uri="{BB962C8B-B14F-4D97-AF65-F5344CB8AC3E}">
        <p14:creationId xmlns:p14="http://schemas.microsoft.com/office/powerpoint/2010/main" val="138975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What all this means is that parents have authority </a:t>
            </a:r>
            <a:r>
              <a:rPr lang="en-US" sz="2400" u="sng" dirty="0"/>
              <a:t>only</a:t>
            </a:r>
            <a:r>
              <a:rPr lang="en-US" sz="2400" dirty="0"/>
              <a:t> because God calls parents to be that authority in their children’s lives. </a:t>
            </a:r>
            <a:endParaRPr lang="en-US" sz="2400" dirty="0" smtClean="0"/>
          </a:p>
          <a:p>
            <a:r>
              <a:rPr lang="en-US" sz="2400" dirty="0"/>
              <a:t>	</a:t>
            </a:r>
            <a:r>
              <a:rPr lang="en-US" sz="2400" dirty="0" smtClean="0"/>
              <a:t>Fathers </a:t>
            </a:r>
            <a:r>
              <a:rPr lang="en-US" sz="2400" dirty="0"/>
              <a:t>and mothers are not exercising rule over their own jurisdictions, but over God’s </a:t>
            </a:r>
            <a:r>
              <a:rPr lang="en-US" sz="2400" dirty="0" smtClean="0"/>
              <a:t>jurisdiction. </a:t>
            </a:r>
          </a:p>
          <a:p>
            <a:r>
              <a:rPr lang="en-US" sz="2400" dirty="0"/>
              <a:t>	</a:t>
            </a:r>
            <a:r>
              <a:rPr lang="en-US" sz="2400" dirty="0" smtClean="0"/>
              <a:t>Children </a:t>
            </a:r>
            <a:r>
              <a:rPr lang="en-US" sz="2400" dirty="0"/>
              <a:t>belong to God, and he entrusts them to their parents for a time. </a:t>
            </a:r>
            <a:endParaRPr lang="en-US" sz="2400" dirty="0" smtClean="0"/>
          </a:p>
          <a:p>
            <a:r>
              <a:rPr lang="en-US" sz="2400" dirty="0"/>
              <a:t>	</a:t>
            </a:r>
            <a:r>
              <a:rPr lang="en-US" sz="2400" dirty="0" smtClean="0"/>
              <a:t>So </a:t>
            </a:r>
            <a:r>
              <a:rPr lang="en-US" sz="2400" dirty="0"/>
              <a:t>parents are managing, overseeing God’s precious property, not their own. </a:t>
            </a:r>
            <a:endParaRPr lang="en-US" sz="2400" dirty="0" smtClean="0"/>
          </a:p>
          <a:p>
            <a:r>
              <a:rPr lang="en-US" sz="2400" dirty="0"/>
              <a:t>	</a:t>
            </a:r>
            <a:r>
              <a:rPr lang="en-US" sz="2400" dirty="0" smtClean="0"/>
              <a:t>Parenting </a:t>
            </a:r>
            <a:r>
              <a:rPr lang="en-US" sz="2400" dirty="0"/>
              <a:t>is a duty that God charges to fathers and mothers.  </a:t>
            </a:r>
          </a:p>
        </p:txBody>
      </p:sp>
    </p:spTree>
    <p:extLst>
      <p:ext uri="{BB962C8B-B14F-4D97-AF65-F5344CB8AC3E}">
        <p14:creationId xmlns:p14="http://schemas.microsoft.com/office/powerpoint/2010/main" val="32946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And </a:t>
            </a:r>
            <a:r>
              <a:rPr lang="en-US" sz="2400" dirty="0"/>
              <a:t>all of parenting must be accomplished from this perspective. The task must be undertaken and fulfilled because God calls us to it. </a:t>
            </a:r>
            <a:endParaRPr lang="en-US" sz="2400" dirty="0" smtClean="0"/>
          </a:p>
          <a:p>
            <a:r>
              <a:rPr lang="en-US" sz="2400" dirty="0"/>
              <a:t>	</a:t>
            </a:r>
            <a:r>
              <a:rPr lang="en-US" sz="2400" dirty="0" smtClean="0"/>
              <a:t>For </a:t>
            </a:r>
            <a:r>
              <a:rPr lang="en-US" sz="2400" dirty="0"/>
              <a:t>example, in Deuteronomy 6, God says that parents are to learn God’s commandments and then teach them to their children. Each generation is to respond to God in faithfulness, led by the agency of the parents. </a:t>
            </a:r>
            <a:endParaRPr lang="en-US" sz="2400" dirty="0" smtClean="0"/>
          </a:p>
          <a:p>
            <a:r>
              <a:rPr lang="en-US" sz="2400" dirty="0"/>
              <a:t>	</a:t>
            </a:r>
            <a:r>
              <a:rPr lang="en-US" sz="2400" dirty="0" smtClean="0"/>
              <a:t>Paul </a:t>
            </a:r>
            <a:r>
              <a:rPr lang="en-US" sz="2400" dirty="0"/>
              <a:t>agrees in Ephesians 6:4:  Fathers are to raise their children in the nurture and admonition OF THE LORD. God could do that himself, of course, but he has ordained fathers to do so. Tripp says it well: </a:t>
            </a:r>
            <a:endParaRPr lang="en-US" sz="2400" dirty="0" smtClean="0"/>
          </a:p>
          <a:p>
            <a:r>
              <a:rPr lang="en-US" sz="2400" dirty="0"/>
              <a:t>	</a:t>
            </a:r>
            <a:r>
              <a:rPr lang="en-US" sz="2400" dirty="0" smtClean="0"/>
              <a:t>“Understanding </a:t>
            </a:r>
            <a:r>
              <a:rPr lang="en-US" sz="2400" dirty="0"/>
              <a:t>this simple principle enables you to think clearly about your task. If you are God’s agent in this task of providing essential training and instruction in the Lord, then you, too, are a person under authority. You and your child are in the same boat. You are both under God’s authority. You have differing roles, but the same Master.” (29)</a:t>
            </a:r>
          </a:p>
        </p:txBody>
      </p:sp>
    </p:spTree>
    <p:extLst>
      <p:ext uri="{BB962C8B-B14F-4D97-AF65-F5344CB8AC3E}">
        <p14:creationId xmlns:p14="http://schemas.microsoft.com/office/powerpoint/2010/main" val="279746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All of this gets confused by parental anger. </a:t>
            </a:r>
            <a:endParaRPr lang="en-US" sz="2400" dirty="0" smtClean="0"/>
          </a:p>
          <a:p>
            <a:r>
              <a:rPr lang="en-US" sz="2400" dirty="0"/>
              <a:t>	</a:t>
            </a:r>
            <a:r>
              <a:rPr lang="en-US" sz="2400" dirty="0" smtClean="0"/>
              <a:t>When </a:t>
            </a:r>
            <a:r>
              <a:rPr lang="en-US" sz="2400" dirty="0"/>
              <a:t>a parent becomes angry at a child’s disobedience, what signal does it send? </a:t>
            </a:r>
            <a:endParaRPr lang="en-US" sz="2400" dirty="0" smtClean="0"/>
          </a:p>
          <a:p>
            <a:r>
              <a:rPr lang="en-US" sz="2400" dirty="0"/>
              <a:t>	</a:t>
            </a:r>
            <a:r>
              <a:rPr lang="en-US" sz="2400" dirty="0" smtClean="0"/>
              <a:t>It </a:t>
            </a:r>
            <a:r>
              <a:rPr lang="en-US" sz="2400" dirty="0"/>
              <a:t>tells the child that this was really a contest of wills between parent and child. </a:t>
            </a:r>
            <a:endParaRPr lang="en-US" sz="2400" dirty="0" smtClean="0"/>
          </a:p>
          <a:p>
            <a:r>
              <a:rPr lang="en-US" sz="2400" dirty="0"/>
              <a:t>	</a:t>
            </a:r>
            <a:r>
              <a:rPr lang="en-US" sz="2400" dirty="0" smtClean="0"/>
              <a:t>It </a:t>
            </a:r>
            <a:r>
              <a:rPr lang="en-US" sz="2400" dirty="0"/>
              <a:t>tells the child that the parent has forgotten he’s only a governor and instead thinks he is the king. But only God is the King.</a:t>
            </a:r>
          </a:p>
        </p:txBody>
      </p:sp>
    </p:spTree>
    <p:extLst>
      <p:ext uri="{BB962C8B-B14F-4D97-AF65-F5344CB8AC3E}">
        <p14:creationId xmlns:p14="http://schemas.microsoft.com/office/powerpoint/2010/main" val="20944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402" y="0"/>
            <a:ext cx="9963196" cy="6858000"/>
          </a:xfrm>
          <a:prstGeom prst="rect">
            <a:avLst/>
          </a:prstGeom>
        </p:spPr>
      </p:pic>
    </p:spTree>
    <p:extLst>
      <p:ext uri="{BB962C8B-B14F-4D97-AF65-F5344CB8AC3E}">
        <p14:creationId xmlns:p14="http://schemas.microsoft.com/office/powerpoint/2010/main" val="5038147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“Unholy anger—anger over the fact that you are not getting what you want from your child—will muddy the waters of discipline. Anger that your child is not doing what you want frames discipline as a problem between parent and child, not as a problem between the child and God. It is God who is not being obeyed when you are disobeyed. It is God who is not being honored when you are not honored. The issue is not an interpersonal contest, it is rather your insistence that your child obey God, because obeying God is right and good.” (29) We’ll say more about this in a bit.</a:t>
            </a:r>
          </a:p>
        </p:txBody>
      </p:sp>
    </p:spTree>
    <p:extLst>
      <p:ext uri="{BB962C8B-B14F-4D97-AF65-F5344CB8AC3E}">
        <p14:creationId xmlns:p14="http://schemas.microsoft.com/office/powerpoint/2010/main" val="24387903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Parenting is a call to obedience. </a:t>
            </a:r>
            <a:endParaRPr lang="en-US" sz="2400" dirty="0" smtClean="0"/>
          </a:p>
          <a:p>
            <a:r>
              <a:rPr lang="en-US" sz="2400" dirty="0"/>
              <a:t>	</a:t>
            </a:r>
            <a:r>
              <a:rPr lang="en-US" sz="2400" dirty="0" smtClean="0"/>
              <a:t>Parents </a:t>
            </a:r>
            <a:r>
              <a:rPr lang="en-US" sz="2400" dirty="0"/>
              <a:t>must first obey God themselves, and then they must require obedience to God from their children.  </a:t>
            </a:r>
          </a:p>
          <a:p>
            <a:r>
              <a:rPr lang="en-US" sz="2400" dirty="0"/>
              <a:t>	1. This understanding provides the confidence to act. </a:t>
            </a:r>
            <a:endParaRPr lang="en-US" sz="2400" dirty="0" smtClean="0"/>
          </a:p>
          <a:p>
            <a:r>
              <a:rPr lang="en-US" sz="2400" dirty="0"/>
              <a:t>	</a:t>
            </a:r>
            <a:r>
              <a:rPr lang="en-US" sz="2400" dirty="0" smtClean="0"/>
              <a:t>You </a:t>
            </a:r>
            <a:r>
              <a:rPr lang="en-US" sz="2400" dirty="0"/>
              <a:t>don’t have to wonder if it’s okay for you to be in charge. You don’t have to stumble over the question of “who do you think you are” to tell your children what to do. </a:t>
            </a:r>
            <a:endParaRPr lang="en-US" sz="2400" dirty="0" smtClean="0"/>
          </a:p>
          <a:p>
            <a:r>
              <a:rPr lang="en-US" sz="2400" dirty="0"/>
              <a:t>	</a:t>
            </a:r>
            <a:r>
              <a:rPr lang="en-US" sz="2400" dirty="0" smtClean="0"/>
              <a:t>You </a:t>
            </a:r>
            <a:r>
              <a:rPr lang="en-US" sz="2400" dirty="0"/>
              <a:t>are called and commissioned to act by God and on his behalf.</a:t>
            </a:r>
          </a:p>
        </p:txBody>
      </p:sp>
    </p:spTree>
    <p:extLst>
      <p:ext uri="{BB962C8B-B14F-4D97-AF65-F5344CB8AC3E}">
        <p14:creationId xmlns:p14="http://schemas.microsoft.com/office/powerpoint/2010/main" val="24847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2. But this understanding is also a mandate to act. </a:t>
            </a:r>
            <a:endParaRPr lang="en-US" sz="2400" dirty="0" smtClean="0"/>
          </a:p>
          <a:p>
            <a:r>
              <a:rPr lang="en-US" sz="2400" dirty="0"/>
              <a:t>	</a:t>
            </a:r>
            <a:r>
              <a:rPr lang="en-US" sz="2400" dirty="0" smtClean="0"/>
              <a:t>Many </a:t>
            </a:r>
            <a:r>
              <a:rPr lang="en-US" sz="2400" dirty="0"/>
              <a:t>states have “mandatory reporter laws.” If a school administrator or medical worker even suspects child abuse, for example, they don’t have to decide whether or not to report it: the law requires, even demands it. Mandatory reporters are under obligation to act. </a:t>
            </a:r>
            <a:endParaRPr lang="en-US" sz="2400" dirty="0" smtClean="0"/>
          </a:p>
          <a:p>
            <a:r>
              <a:rPr lang="en-US" sz="2400" dirty="0"/>
              <a:t>	</a:t>
            </a:r>
            <a:r>
              <a:rPr lang="en-US" sz="2400" dirty="0" smtClean="0"/>
              <a:t>And </a:t>
            </a:r>
            <a:r>
              <a:rPr lang="en-US" sz="2400" dirty="0"/>
              <a:t>parents are under obligation by God to correct and discipline their children.  </a:t>
            </a:r>
          </a:p>
        </p:txBody>
      </p:sp>
    </p:spTree>
    <p:extLst>
      <p:ext uri="{BB962C8B-B14F-4D97-AF65-F5344CB8AC3E}">
        <p14:creationId xmlns:p14="http://schemas.microsoft.com/office/powerpoint/2010/main" val="12617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Many parents today do not understand this calling and commission and so do not fulfill it. </a:t>
            </a:r>
            <a:endParaRPr lang="en-US" sz="2400" dirty="0" smtClean="0"/>
          </a:p>
          <a:p>
            <a:r>
              <a:rPr lang="en-US" sz="2400" dirty="0"/>
              <a:t>	</a:t>
            </a:r>
            <a:r>
              <a:rPr lang="en-US" sz="2400" dirty="0" smtClean="0"/>
              <a:t>They </a:t>
            </a:r>
            <a:r>
              <a:rPr lang="en-US" sz="2400" dirty="0"/>
              <a:t>see themselves in the role of </a:t>
            </a:r>
            <a:r>
              <a:rPr lang="en-US" sz="2400" i="1" dirty="0"/>
              <a:t>advisor</a:t>
            </a:r>
            <a:r>
              <a:rPr lang="en-US" sz="2400" dirty="0"/>
              <a:t>, helping children to think through choices but leaving the final decision to the child. </a:t>
            </a:r>
            <a:endParaRPr lang="en-US" sz="2400" dirty="0" smtClean="0"/>
          </a:p>
          <a:p>
            <a:r>
              <a:rPr lang="en-US" sz="2400" dirty="0"/>
              <a:t>	</a:t>
            </a:r>
            <a:r>
              <a:rPr lang="en-US" sz="2400" dirty="0" smtClean="0"/>
              <a:t>Or </a:t>
            </a:r>
            <a:r>
              <a:rPr lang="en-US" sz="2400" dirty="0"/>
              <a:t>they think of parenting as mere </a:t>
            </a:r>
            <a:r>
              <a:rPr lang="en-US" sz="2400" dirty="0" smtClean="0"/>
              <a:t>providing: </a:t>
            </a:r>
            <a:r>
              <a:rPr lang="en-US" sz="2400" dirty="0"/>
              <a:t>“The child must have food, clothes, a bed, and some good quality time.” </a:t>
            </a:r>
          </a:p>
        </p:txBody>
      </p:sp>
    </p:spTree>
    <p:extLst>
      <p:ext uri="{BB962C8B-B14F-4D97-AF65-F5344CB8AC3E}">
        <p14:creationId xmlns:p14="http://schemas.microsoft.com/office/powerpoint/2010/main" val="227572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Tripp notes: </a:t>
            </a:r>
          </a:p>
          <a:p>
            <a:r>
              <a:rPr lang="en-US" sz="2400" dirty="0"/>
              <a:t>	“In sharp contrast to such a weak view, God has called you to a more profound task than being only a care-provider. You shepherd your child in God’s behalf. The task God has given you is not one that can be conveniently scheduled. It is a pervasive task. Training and shepherding are going on whenever you are with your children. Whether waking, walking, talking or resting, you must be involved in helping your child to understand life, himself, and his needs from a biblical perspective.” (32) </a:t>
            </a:r>
          </a:p>
        </p:txBody>
      </p:sp>
    </p:spTree>
    <p:extLst>
      <p:ext uri="{BB962C8B-B14F-4D97-AF65-F5344CB8AC3E}">
        <p14:creationId xmlns:p14="http://schemas.microsoft.com/office/powerpoint/2010/main" val="16305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Shepherding </a:t>
            </a:r>
            <a:r>
              <a:rPr lang="en-US" sz="2400" dirty="0"/>
              <a:t>means that parents will have clearly defined objectives for their children</a:t>
            </a:r>
            <a:r>
              <a:rPr lang="en-US" sz="2400" dirty="0" smtClean="0"/>
              <a:t>.</a:t>
            </a:r>
          </a:p>
          <a:p>
            <a:r>
              <a:rPr lang="en-US" sz="2400" dirty="0"/>
              <a:t>	</a:t>
            </a:r>
            <a:r>
              <a:rPr lang="en-US" sz="2400" dirty="0" smtClean="0"/>
              <a:t>If </a:t>
            </a:r>
            <a:r>
              <a:rPr lang="en-US" sz="2400" dirty="0"/>
              <a:t>you ask most parents what training objectives they have for their children, they will not be able to answer. </a:t>
            </a:r>
            <a:endParaRPr lang="en-US" sz="2400" dirty="0" smtClean="0"/>
          </a:p>
          <a:p>
            <a:r>
              <a:rPr lang="en-US" sz="2400" dirty="0"/>
              <a:t>	</a:t>
            </a:r>
            <a:r>
              <a:rPr lang="en-US" sz="2400" dirty="0" smtClean="0"/>
              <a:t>This </a:t>
            </a:r>
            <a:r>
              <a:rPr lang="en-US" sz="2400" dirty="0"/>
              <a:t>is because they are thinking in terms of “providing” rather than “shepherding.” </a:t>
            </a:r>
            <a:endParaRPr lang="en-US" sz="2400" dirty="0" smtClean="0"/>
          </a:p>
          <a:p>
            <a:r>
              <a:rPr lang="en-US" sz="2400" dirty="0"/>
              <a:t>	</a:t>
            </a:r>
            <a:r>
              <a:rPr lang="en-US" sz="2400" dirty="0" smtClean="0"/>
              <a:t>“</a:t>
            </a:r>
            <a:r>
              <a:rPr lang="en-US" sz="2400" dirty="0"/>
              <a:t>Providing” focuses on making the essentials available and letting the child develop on their own. </a:t>
            </a:r>
            <a:endParaRPr lang="en-US" sz="2400" dirty="0" smtClean="0"/>
          </a:p>
          <a:p>
            <a:r>
              <a:rPr lang="en-US" sz="2400" dirty="0"/>
              <a:t>	</a:t>
            </a:r>
            <a:r>
              <a:rPr lang="en-US" sz="2400" dirty="0" smtClean="0"/>
              <a:t>“</a:t>
            </a:r>
            <a:r>
              <a:rPr lang="en-US" sz="2400" dirty="0"/>
              <a:t>Shepherding” is much more, giving direction and working toward goals. </a:t>
            </a:r>
            <a:endParaRPr lang="en-US" sz="2400" dirty="0" smtClean="0"/>
          </a:p>
          <a:p>
            <a:r>
              <a:rPr lang="en-US" sz="2400" dirty="0"/>
              <a:t>	</a:t>
            </a:r>
            <a:r>
              <a:rPr lang="en-US" sz="2400" dirty="0" smtClean="0"/>
              <a:t>Providers </a:t>
            </a:r>
            <a:r>
              <a:rPr lang="en-US" sz="2400" dirty="0"/>
              <a:t>play a secondary role; directors are in charge.  </a:t>
            </a:r>
          </a:p>
        </p:txBody>
      </p:sp>
    </p:spTree>
    <p:extLst>
      <p:ext uri="{BB962C8B-B14F-4D97-AF65-F5344CB8AC3E}">
        <p14:creationId xmlns:p14="http://schemas.microsoft.com/office/powerpoint/2010/main" val="6779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Understanding </a:t>
            </a:r>
            <a:r>
              <a:rPr lang="en-US" sz="2400" dirty="0"/>
              <a:t>we are merely God’s agents interjects humility into our work of parenting. </a:t>
            </a:r>
            <a:endParaRPr lang="en-US" sz="2400" dirty="0" smtClean="0"/>
          </a:p>
          <a:p>
            <a:r>
              <a:rPr lang="en-US" sz="2400" dirty="0"/>
              <a:t>	</a:t>
            </a:r>
            <a:r>
              <a:rPr lang="en-US" sz="2400" dirty="0" smtClean="0"/>
              <a:t>A </a:t>
            </a:r>
            <a:r>
              <a:rPr lang="en-US" sz="2400" dirty="0"/>
              <a:t>military chaplain I knew told me of participating in a meeting with a U.S. ambassador to another nation.  As the ambassador spoke, he constantly said, “The position of the United States government is this.” He wasn’t there to air his own opinion, but was merely an agent representing his president. </a:t>
            </a:r>
            <a:endParaRPr lang="en-US" sz="2400" dirty="0" smtClean="0"/>
          </a:p>
          <a:p>
            <a:r>
              <a:rPr lang="en-US" sz="2400" dirty="0"/>
              <a:t>	</a:t>
            </a:r>
            <a:r>
              <a:rPr lang="en-US" sz="2400" dirty="0" smtClean="0"/>
              <a:t>And </a:t>
            </a:r>
            <a:r>
              <a:rPr lang="en-US" sz="2400" dirty="0"/>
              <a:t>as parents we need to adopt the same understanding. </a:t>
            </a:r>
            <a:endParaRPr lang="en-US" sz="2400" dirty="0" smtClean="0"/>
          </a:p>
          <a:p>
            <a:r>
              <a:rPr lang="en-US" sz="2400" dirty="0"/>
              <a:t>	</a:t>
            </a:r>
            <a:r>
              <a:rPr lang="en-US" sz="2400" dirty="0" smtClean="0"/>
              <a:t>We </a:t>
            </a:r>
            <a:r>
              <a:rPr lang="en-US" sz="2400" dirty="0"/>
              <a:t>are serving our heavenly Father in raising children who ultimately belong to and will answer to him. </a:t>
            </a:r>
            <a:endParaRPr lang="en-US" sz="2400" dirty="0" smtClean="0"/>
          </a:p>
          <a:p>
            <a:r>
              <a:rPr lang="en-US" sz="2400" dirty="0"/>
              <a:t>	</a:t>
            </a:r>
            <a:r>
              <a:rPr lang="en-US" sz="2400" dirty="0" smtClean="0"/>
              <a:t>And </a:t>
            </a:r>
            <a:r>
              <a:rPr lang="en-US" sz="2400" dirty="0"/>
              <a:t>we are under the same authority.  </a:t>
            </a:r>
          </a:p>
        </p:txBody>
      </p:sp>
    </p:spTree>
    <p:extLst>
      <p:ext uri="{BB962C8B-B14F-4D97-AF65-F5344CB8AC3E}">
        <p14:creationId xmlns:p14="http://schemas.microsoft.com/office/powerpoint/2010/main" val="29183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What </a:t>
            </a:r>
            <a:r>
              <a:rPr lang="en-US" sz="2400" dirty="0"/>
              <a:t>this implies is that there is no place for anger in raising our children. </a:t>
            </a:r>
            <a:endParaRPr lang="en-US" sz="2400" dirty="0" smtClean="0"/>
          </a:p>
          <a:p>
            <a:r>
              <a:rPr lang="en-US" sz="2400" dirty="0"/>
              <a:t>	</a:t>
            </a:r>
            <a:r>
              <a:rPr lang="en-US" sz="2400" dirty="0" smtClean="0"/>
              <a:t>Tripp </a:t>
            </a:r>
            <a:r>
              <a:rPr lang="en-US" sz="2400" dirty="0"/>
              <a:t>writes:  “I have spoken to countless parents who genuinely thought their unholy anger had a legitimate place in correction and discipline. They reasoned that they could bring their children to a sober fear of disobeying if they showed anger. So discipline became the time when Mom or Dad manipulated their children through raw displays of anger. What the child learns is the fear of man, not the fear of God.” (34)</a:t>
            </a:r>
          </a:p>
        </p:txBody>
      </p:sp>
    </p:spTree>
    <p:extLst>
      <p:ext uri="{BB962C8B-B14F-4D97-AF65-F5344CB8AC3E}">
        <p14:creationId xmlns:p14="http://schemas.microsoft.com/office/powerpoint/2010/main" val="360372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He points to James 1:19-20: </a:t>
            </a:r>
            <a:endParaRPr lang="en-US" sz="2400" dirty="0" smtClean="0"/>
          </a:p>
          <a:p>
            <a:r>
              <a:rPr lang="en-US" sz="2400" i="1" dirty="0"/>
              <a:t>	</a:t>
            </a:r>
            <a:r>
              <a:rPr lang="en-US" sz="2400" i="1" dirty="0" smtClean="0"/>
              <a:t>“</a:t>
            </a:r>
            <a:r>
              <a:rPr lang="en-US" sz="2400" i="1" dirty="0"/>
              <a:t>Know this, my beloved brothers: let every person be quick to hear, slow to speak, slow to anger; for the anger of man does not produce the righteousness that God requires.”</a:t>
            </a:r>
            <a:r>
              <a:rPr lang="en-US" sz="2400" dirty="0"/>
              <a:t> </a:t>
            </a:r>
            <a:endParaRPr lang="en-US" sz="2400" dirty="0" smtClean="0"/>
          </a:p>
          <a:p>
            <a:r>
              <a:rPr lang="en-US" sz="2400" dirty="0"/>
              <a:t>	</a:t>
            </a:r>
            <a:r>
              <a:rPr lang="en-US" sz="2400" dirty="0" smtClean="0"/>
              <a:t>The </a:t>
            </a:r>
            <a:r>
              <a:rPr lang="en-US" sz="2400" dirty="0"/>
              <a:t>righteous life God requires is never the result of uncontrolled anger. </a:t>
            </a:r>
            <a:endParaRPr lang="en-US" sz="2400" dirty="0" smtClean="0"/>
          </a:p>
          <a:p>
            <a:r>
              <a:rPr lang="en-US" sz="2400" dirty="0"/>
              <a:t>	</a:t>
            </a:r>
            <a:r>
              <a:rPr lang="en-US" sz="2400" dirty="0" smtClean="0"/>
              <a:t>So</a:t>
            </a:r>
            <a:r>
              <a:rPr lang="en-US" sz="2400" dirty="0"/>
              <a:t>, Tripp notes, “Any change in behavior that is produced by anger is not going to move your children toward God. It moves them away from God. It moves them in the direction of the idolatry of fearing man.” (34) </a:t>
            </a:r>
          </a:p>
        </p:txBody>
      </p:sp>
    </p:spTree>
    <p:extLst>
      <p:ext uri="{BB962C8B-B14F-4D97-AF65-F5344CB8AC3E}">
        <p14:creationId xmlns:p14="http://schemas.microsoft.com/office/powerpoint/2010/main" val="2517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YOU ARE IN CHARGE AS GOD’S AGENTS</a:t>
            </a:r>
            <a:endParaRPr lang="en-US" sz="2400" dirty="0"/>
          </a:p>
          <a:p>
            <a:r>
              <a:rPr lang="en-US" sz="2400" dirty="0"/>
              <a:t> </a:t>
            </a:r>
          </a:p>
          <a:p>
            <a:r>
              <a:rPr lang="en-US" sz="2400" dirty="0"/>
              <a:t>	</a:t>
            </a:r>
            <a:r>
              <a:rPr lang="en-US" sz="2400" dirty="0" smtClean="0"/>
              <a:t>And </a:t>
            </a:r>
            <a:r>
              <a:rPr lang="en-US" sz="2400" dirty="0"/>
              <a:t>that means that discipline is a matter of correction, not punishment. </a:t>
            </a:r>
            <a:endParaRPr lang="en-US" sz="2400" dirty="0" smtClean="0"/>
          </a:p>
          <a:p>
            <a:r>
              <a:rPr lang="en-US" sz="2400" dirty="0"/>
              <a:t>	</a:t>
            </a:r>
            <a:r>
              <a:rPr lang="en-US" sz="2400" dirty="0" smtClean="0"/>
              <a:t>If </a:t>
            </a:r>
            <a:r>
              <a:rPr lang="en-US" sz="2400" dirty="0"/>
              <a:t>discipline is about satisfying a parent who has been offended, then it will result in venting anger or perhaps getting even. </a:t>
            </a:r>
            <a:endParaRPr lang="en-US" sz="2400" dirty="0" smtClean="0"/>
          </a:p>
          <a:p>
            <a:r>
              <a:rPr lang="en-US" sz="2400" dirty="0"/>
              <a:t>	</a:t>
            </a:r>
            <a:r>
              <a:rPr lang="en-US" sz="2400" dirty="0" smtClean="0"/>
              <a:t>If </a:t>
            </a:r>
            <a:r>
              <a:rPr lang="en-US" sz="2400" dirty="0"/>
              <a:t>it is a matter of God as the one who is offended, then discipline will be about restoration. </a:t>
            </a:r>
            <a:endParaRPr lang="en-US" sz="2400" dirty="0" smtClean="0"/>
          </a:p>
          <a:p>
            <a:r>
              <a:rPr lang="en-US" sz="2400" dirty="0"/>
              <a:t>	</a:t>
            </a:r>
            <a:r>
              <a:rPr lang="en-US" sz="2400" dirty="0" smtClean="0"/>
              <a:t>It </a:t>
            </a:r>
            <a:r>
              <a:rPr lang="en-US" sz="2400" dirty="0"/>
              <a:t>will always be corrective rather than punitive.  </a:t>
            </a:r>
          </a:p>
        </p:txBody>
      </p:sp>
    </p:spTree>
    <p:extLst>
      <p:ext uri="{BB962C8B-B14F-4D97-AF65-F5344CB8AC3E}">
        <p14:creationId xmlns:p14="http://schemas.microsoft.com/office/powerpoint/2010/main" val="63755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6343</TotalTime>
  <Words>644</Words>
  <Application>Microsoft Office PowerPoint</Application>
  <PresentationFormat>Widescreen</PresentationFormat>
  <Paragraphs>556</Paragraphs>
  <Slides>101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101</vt:i4>
      </vt:variant>
    </vt:vector>
  </HeadingPairs>
  <TitlesOfParts>
    <vt:vector size="104" baseType="lpstr">
      <vt:lpstr>Century Gothic</vt:lpstr>
      <vt:lpstr>Wingdings 3</vt:lpstr>
      <vt:lpstr>Slice</vt:lpstr>
      <vt:lpstr>PowerPoint Presentation</vt:lpstr>
      <vt:lpstr>SHEPHERDING A  CHILD’S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Church Membership</dc:title>
  <dc:creator>Brian Janssen</dc:creator>
  <cp:lastModifiedBy>Brian Janssen</cp:lastModifiedBy>
  <cp:revision>19</cp:revision>
  <dcterms:created xsi:type="dcterms:W3CDTF">2019-01-08T00:29:53Z</dcterms:created>
  <dcterms:modified xsi:type="dcterms:W3CDTF">2021-06-15T20:44:33Z</dcterms:modified>
</cp:coreProperties>
</file>